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Raleway"/>
      <p:regular r:id="rId43"/>
      <p:bold r:id="rId44"/>
      <p:italic r:id="rId45"/>
      <p:boldItalic r:id="rId46"/>
    </p:embeddedFont>
    <p:embeddedFont>
      <p:font typeface="Garamond"/>
      <p:regular r:id="rId47"/>
      <p:bold r:id="rId48"/>
      <p:italic r:id="rId49"/>
      <p:boldItalic r:id="rId50"/>
    </p:embeddedFont>
    <p:embeddedFont>
      <p:font typeface="Candara"/>
      <p:regular r:id="rId51"/>
      <p:bold r:id="rId52"/>
      <p:italic r:id="rId53"/>
      <p:boldItalic r:id="rId54"/>
    </p:embeddedFont>
    <p:embeddedFont>
      <p:font typeface="Arial Black"/>
      <p:regular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3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88FDB5-5D3B-4BF9-95A8-0E1C279E8151}">
  <a:tblStyle styleId="{1388FDB5-5D3B-4BF9-95A8-0E1C279E815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ED"/>
          </a:solidFill>
        </a:fill>
      </a:tcStyle>
    </a:wholeTbl>
    <a:band1H>
      <a:tcTxStyle/>
      <a:tcStyle>
        <a:fill>
          <a:solidFill>
            <a:srgbClr val="CBD2DA"/>
          </a:solidFill>
        </a:fill>
      </a:tcStyle>
    </a:band1H>
    <a:band2H>
      <a:tcTxStyle/>
    </a:band2H>
    <a:band1V>
      <a:tcTxStyle/>
      <a:tcStyle>
        <a:fill>
          <a:solidFill>
            <a:srgbClr val="CBD2DA"/>
          </a:solidFill>
        </a:fill>
      </a:tcStyle>
    </a:band1V>
    <a:band2V>
      <a:tcTxStyle/>
    </a:band2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7D3F052F-C8BA-4868-9538-18703CA5F09A}"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DEA"/>
          </a:solidFill>
        </a:fill>
      </a:tcStyle>
    </a:wholeTbl>
    <a:band1H>
      <a:tcTxStyle/>
      <a:tcStyle>
        <a:fill>
          <a:solidFill>
            <a:srgbClr val="CDD9D3"/>
          </a:solidFill>
        </a:fill>
      </a:tcStyle>
    </a:band1H>
    <a:band2H>
      <a:tcTxStyle/>
    </a:band2H>
    <a:band1V>
      <a:tcTxStyle/>
      <a:tcStyle>
        <a:fill>
          <a:solidFill>
            <a:srgbClr val="CDD9D3"/>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3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Garamond-bold.fntdata"/><Relationship Id="rId47" Type="http://schemas.openxmlformats.org/officeDocument/2006/relationships/font" Target="fonts/Garamond-regular.fntdata"/><Relationship Id="rId49" Type="http://schemas.openxmlformats.org/officeDocument/2006/relationships/font" Target="fonts/Garamon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ndara-regular.fntdata"/><Relationship Id="rId50" Type="http://schemas.openxmlformats.org/officeDocument/2006/relationships/font" Target="fonts/Garamond-boldItalic.fntdata"/><Relationship Id="rId53" Type="http://schemas.openxmlformats.org/officeDocument/2006/relationships/font" Target="fonts/Candara-italic.fntdata"/><Relationship Id="rId52" Type="http://schemas.openxmlformats.org/officeDocument/2006/relationships/font" Target="fonts/Candara-bold.fntdata"/><Relationship Id="rId11" Type="http://schemas.openxmlformats.org/officeDocument/2006/relationships/slide" Target="slides/slide5.xml"/><Relationship Id="rId55" Type="http://schemas.openxmlformats.org/officeDocument/2006/relationships/font" Target="fonts/ArialBlack-regular.fntdata"/><Relationship Id="rId10" Type="http://schemas.openxmlformats.org/officeDocument/2006/relationships/slide" Target="slides/slide4.xml"/><Relationship Id="rId54" Type="http://schemas.openxmlformats.org/officeDocument/2006/relationships/font" Target="fonts/Candara-boldItalic.fntdata"/><Relationship Id="rId13" Type="http://schemas.openxmlformats.org/officeDocument/2006/relationships/slide" Target="slides/slide7.xml"/><Relationship Id="rId57" Type="http://schemas.openxmlformats.org/officeDocument/2006/relationships/font" Target="fonts/SourceSansPro-bold.fntdata"/><Relationship Id="rId12" Type="http://schemas.openxmlformats.org/officeDocument/2006/relationships/slide" Target="slides/slide6.xml"/><Relationship Id="rId56" Type="http://schemas.openxmlformats.org/officeDocument/2006/relationships/font" Target="fonts/SourceSansPro-regular.fntdata"/><Relationship Id="rId15" Type="http://schemas.openxmlformats.org/officeDocument/2006/relationships/slide" Target="slides/slide9.xml"/><Relationship Id="rId59" Type="http://schemas.openxmlformats.org/officeDocument/2006/relationships/font" Target="fonts/SourceSansPro-boldItalic.fntdata"/><Relationship Id="rId14" Type="http://schemas.openxmlformats.org/officeDocument/2006/relationships/slide" Target="slides/slide8.xml"/><Relationship Id="rId58" Type="http://schemas.openxmlformats.org/officeDocument/2006/relationships/font" Target="fonts/SourceSans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1" name="Shape 11"/>
        <p:cNvGrpSpPr/>
        <p:nvPr/>
      </p:nvGrpSpPr>
      <p:grpSpPr>
        <a:xfrm>
          <a:off x="0" y="0"/>
          <a:ext cx="0" cy="0"/>
          <a:chOff x="0" y="0"/>
          <a:chExt cx="0" cy="0"/>
        </a:xfrm>
      </p:grpSpPr>
      <p:sp>
        <p:nvSpPr>
          <p:cNvPr id="12" name="Google Shape;12;p3"/>
          <p:cNvSpPr/>
          <p:nvPr/>
        </p:nvSpPr>
        <p:spPr>
          <a:xfrm>
            <a:off x="323529" y="301408"/>
            <a:ext cx="11573197" cy="72424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 name="Google Shape;13;p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3"/>
          <p:cNvSpPr/>
          <p:nvPr/>
        </p:nvSpPr>
        <p:spPr>
          <a:xfrm flipH="1">
            <a:off x="9647495" y="300218"/>
            <a:ext cx="2249231" cy="763537"/>
          </a:xfrm>
          <a:custGeom>
            <a:rect b="b" l="l" r="r" t="t"/>
            <a:pathLst>
              <a:path extrusionOk="0" h="691489" w="2036992">
                <a:moveTo>
                  <a:pt x="1079499" y="534220"/>
                </a:moveTo>
                <a:lnTo>
                  <a:pt x="954941" y="534220"/>
                </a:lnTo>
                <a:lnTo>
                  <a:pt x="954941" y="658777"/>
                </a:lnTo>
                <a:lnTo>
                  <a:pt x="1079499" y="658777"/>
                </a:lnTo>
                <a:lnTo>
                  <a:pt x="1079499" y="534220"/>
                </a:lnTo>
                <a:close/>
                <a:moveTo>
                  <a:pt x="1221670" y="534220"/>
                </a:moveTo>
                <a:lnTo>
                  <a:pt x="1097112" y="534220"/>
                </a:lnTo>
                <a:lnTo>
                  <a:pt x="1097112" y="658777"/>
                </a:lnTo>
                <a:lnTo>
                  <a:pt x="1221670" y="658777"/>
                </a:lnTo>
                <a:lnTo>
                  <a:pt x="1221670" y="534220"/>
                </a:lnTo>
                <a:close/>
                <a:moveTo>
                  <a:pt x="1079499" y="385443"/>
                </a:moveTo>
                <a:lnTo>
                  <a:pt x="954941" y="385443"/>
                </a:lnTo>
                <a:lnTo>
                  <a:pt x="954941" y="510000"/>
                </a:lnTo>
                <a:lnTo>
                  <a:pt x="1079499" y="510000"/>
                </a:lnTo>
                <a:lnTo>
                  <a:pt x="1079499" y="385443"/>
                </a:lnTo>
                <a:close/>
                <a:moveTo>
                  <a:pt x="1221670" y="385443"/>
                </a:moveTo>
                <a:lnTo>
                  <a:pt x="1097112" y="385443"/>
                </a:lnTo>
                <a:lnTo>
                  <a:pt x="1097112" y="510000"/>
                </a:lnTo>
                <a:lnTo>
                  <a:pt x="1221670" y="510000"/>
                </a:lnTo>
                <a:lnTo>
                  <a:pt x="1221670" y="385443"/>
                </a:lnTo>
                <a:close/>
                <a:moveTo>
                  <a:pt x="1426032" y="154151"/>
                </a:moveTo>
                <a:lnTo>
                  <a:pt x="1700842" y="378135"/>
                </a:lnTo>
                <a:lnTo>
                  <a:pt x="1634751" y="380445"/>
                </a:lnTo>
                <a:lnTo>
                  <a:pt x="1586252" y="426599"/>
                </a:lnTo>
                <a:lnTo>
                  <a:pt x="1342825" y="217521"/>
                </a:lnTo>
                <a:lnTo>
                  <a:pt x="1426032" y="154151"/>
                </a:lnTo>
                <a:close/>
                <a:moveTo>
                  <a:pt x="1090822" y="1077"/>
                </a:moveTo>
                <a:lnTo>
                  <a:pt x="834158" y="0"/>
                </a:lnTo>
                <a:lnTo>
                  <a:pt x="0" y="676706"/>
                </a:lnTo>
                <a:lnTo>
                  <a:pt x="252889" y="680480"/>
                </a:lnTo>
                <a:lnTo>
                  <a:pt x="1094597" y="46370"/>
                </a:lnTo>
                <a:lnTo>
                  <a:pt x="1577055" y="435351"/>
                </a:lnTo>
                <a:lnTo>
                  <a:pt x="1309741" y="689742"/>
                </a:lnTo>
                <a:lnTo>
                  <a:pt x="1408273" y="691489"/>
                </a:lnTo>
                <a:lnTo>
                  <a:pt x="1638798" y="485132"/>
                </a:lnTo>
                <a:lnTo>
                  <a:pt x="1698512" y="533276"/>
                </a:lnTo>
                <a:lnTo>
                  <a:pt x="1706061" y="529502"/>
                </a:lnTo>
                <a:lnTo>
                  <a:pt x="1646439" y="478292"/>
                </a:lnTo>
                <a:lnTo>
                  <a:pt x="1736225" y="397919"/>
                </a:lnTo>
                <a:lnTo>
                  <a:pt x="2036992" y="690575"/>
                </a:lnTo>
                <a:lnTo>
                  <a:pt x="2029318" y="678211"/>
                </a:lnTo>
                <a:lnTo>
                  <a:pt x="1734754" y="376950"/>
                </a:lnTo>
                <a:lnTo>
                  <a:pt x="1705786" y="377962"/>
                </a:lnTo>
                <a:lnTo>
                  <a:pt x="1706061" y="377823"/>
                </a:lnTo>
                <a:lnTo>
                  <a:pt x="1424304" y="133182"/>
                </a:lnTo>
                <a:lnTo>
                  <a:pt x="1306761" y="136677"/>
                </a:lnTo>
                <a:lnTo>
                  <a:pt x="1276873" y="160875"/>
                </a:lnTo>
                <a:lnTo>
                  <a:pt x="1090822" y="10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spTree>
      <p:nvGrpSpPr>
        <p:cNvPr id="15" name="Shape 15"/>
        <p:cNvGrpSpPr/>
        <p:nvPr/>
      </p:nvGrpSpPr>
      <p:grpSpPr>
        <a:xfrm>
          <a:off x="0" y="0"/>
          <a:ext cx="0" cy="0"/>
          <a:chOff x="0" y="0"/>
          <a:chExt cx="0" cy="0"/>
        </a:xfrm>
      </p:grpSpPr>
      <p:sp>
        <p:nvSpPr>
          <p:cNvPr id="16" name="Google Shape;16;p4"/>
          <p:cNvSpPr/>
          <p:nvPr>
            <p:ph idx="2" type="pic"/>
          </p:nvPr>
        </p:nvSpPr>
        <p:spPr>
          <a:xfrm>
            <a:off x="0" y="3238500"/>
            <a:ext cx="6035040" cy="36195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7" name="Google Shape;17;p4"/>
          <p:cNvSpPr/>
          <p:nvPr>
            <p:ph idx="3" type="pic"/>
          </p:nvPr>
        </p:nvSpPr>
        <p:spPr>
          <a:xfrm>
            <a:off x="6156960" y="3238500"/>
            <a:ext cx="6035040" cy="36195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8" name="Google Shape;18;p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spTree>
      <p:nvGrpSpPr>
        <p:cNvPr id="19" name="Shape 19"/>
        <p:cNvGrpSpPr/>
        <p:nvPr/>
      </p:nvGrpSpPr>
      <p:grpSpPr>
        <a:xfrm>
          <a:off x="0" y="0"/>
          <a:ext cx="0" cy="0"/>
          <a:chOff x="0" y="0"/>
          <a:chExt cx="0" cy="0"/>
        </a:xfrm>
      </p:grpSpPr>
      <p:sp>
        <p:nvSpPr>
          <p:cNvPr id="20" name="Google Shape;20;p5"/>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2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gif"/><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9.jp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n.wikipedia.org/wiki/Norm_(mathematics)" TargetMode="External"/><Relationship Id="rId4" Type="http://schemas.openxmlformats.org/officeDocument/2006/relationships/hyperlink" Target="https://en.wikipedia.org/wiki/Norm_(mathematics)#Euclidean_norm" TargetMode="External"/><Relationship Id="rId5"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7.jpg"/><Relationship Id="rId5" Type="http://schemas.openxmlformats.org/officeDocument/2006/relationships/image" Target="../media/image22.jp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 name="Shape 25"/>
        <p:cNvGrpSpPr/>
        <p:nvPr/>
      </p:nvGrpSpPr>
      <p:grpSpPr>
        <a:xfrm>
          <a:off x="0" y="0"/>
          <a:ext cx="0" cy="0"/>
          <a:chOff x="0" y="0"/>
          <a:chExt cx="0" cy="0"/>
        </a:xfrm>
      </p:grpSpPr>
      <p:sp>
        <p:nvSpPr>
          <p:cNvPr id="26" name="Google Shape;26;p7"/>
          <p:cNvSpPr txBox="1"/>
          <p:nvPr/>
        </p:nvSpPr>
        <p:spPr>
          <a:xfrm>
            <a:off x="3013582" y="1032609"/>
            <a:ext cx="7248128" cy="70788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4000" u="none" cap="none" strike="noStrike">
                <a:solidFill>
                  <a:srgbClr val="0C0C0C"/>
                </a:solidFill>
                <a:latin typeface="Arial"/>
                <a:ea typeface="Arial"/>
                <a:cs typeface="Arial"/>
                <a:sym typeface="Arial"/>
              </a:rPr>
              <a:t>PROJECT TITLE</a:t>
            </a:r>
            <a:endParaRPr/>
          </a:p>
        </p:txBody>
      </p:sp>
      <p:sp>
        <p:nvSpPr>
          <p:cNvPr id="27" name="Google Shape;27;p7"/>
          <p:cNvSpPr txBox="1"/>
          <p:nvPr/>
        </p:nvSpPr>
        <p:spPr>
          <a:xfrm>
            <a:off x="3699274" y="2062600"/>
            <a:ext cx="81444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dk2"/>
                </a:solidFill>
                <a:latin typeface="Arial"/>
                <a:ea typeface="Arial"/>
                <a:cs typeface="Arial"/>
                <a:sym typeface="Arial"/>
              </a:rPr>
              <a:t>IMAGE SIMILARITY  DETECTION </a:t>
            </a:r>
            <a:r>
              <a:rPr b="1" lang="en-US" sz="3600">
                <a:solidFill>
                  <a:schemeClr val="dk2"/>
                </a:solidFill>
              </a:rPr>
              <a:t>FOR </a:t>
            </a:r>
            <a:r>
              <a:rPr b="1" i="0" lang="en-US" sz="3600" u="none" cap="none" strike="noStrike">
                <a:solidFill>
                  <a:schemeClr val="dk2"/>
                </a:solidFill>
                <a:latin typeface="Arial"/>
                <a:ea typeface="Arial"/>
                <a:cs typeface="Arial"/>
                <a:sym typeface="Arial"/>
              </a:rPr>
              <a:t>CONTEXT BASED SEARCH</a:t>
            </a:r>
            <a:endParaRPr/>
          </a:p>
        </p:txBody>
      </p:sp>
      <p:sp>
        <p:nvSpPr>
          <p:cNvPr id="28" name="Google Shape;28;p7"/>
          <p:cNvSpPr txBox="1"/>
          <p:nvPr/>
        </p:nvSpPr>
        <p:spPr>
          <a:xfrm>
            <a:off x="508953" y="4913649"/>
            <a:ext cx="6433097" cy="222273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600"/>
              </a:spcBef>
              <a:spcAft>
                <a:spcPts val="0"/>
              </a:spcAft>
              <a:buClr>
                <a:srgbClr val="1D1B10"/>
              </a:buClr>
              <a:buSzPts val="1800"/>
              <a:buFont typeface="Arial"/>
              <a:buNone/>
            </a:pPr>
            <a:r>
              <a:rPr b="1" i="1" lang="en-US" sz="1800" u="none" cap="none" strike="noStrike">
                <a:solidFill>
                  <a:srgbClr val="1D1B10"/>
                </a:solidFill>
                <a:latin typeface="Arial"/>
                <a:ea typeface="Arial"/>
                <a:cs typeface="Arial"/>
                <a:sym typeface="Arial"/>
              </a:rPr>
              <a:t>PRESENTED BY-   </a:t>
            </a:r>
            <a:endParaRPr/>
          </a:p>
          <a:p>
            <a:pPr indent="0" lvl="0" marL="0" marR="0" rtl="0" algn="l">
              <a:lnSpc>
                <a:spcPct val="90000"/>
              </a:lnSpc>
              <a:spcBef>
                <a:spcPts val="600"/>
              </a:spcBef>
              <a:spcAft>
                <a:spcPts val="0"/>
              </a:spcAft>
              <a:buClr>
                <a:srgbClr val="1D1B10"/>
              </a:buClr>
              <a:buSzPts val="1800"/>
              <a:buFont typeface="Arial"/>
              <a:buNone/>
            </a:pPr>
            <a:r>
              <a:rPr b="1" i="1" lang="en-US" sz="1800" u="none" cap="none" strike="noStrike">
                <a:solidFill>
                  <a:srgbClr val="1D1B10"/>
                </a:solidFill>
                <a:latin typeface="Arial"/>
                <a:ea typeface="Arial"/>
                <a:cs typeface="Arial"/>
                <a:sym typeface="Arial"/>
              </a:rPr>
              <a:t>                                  </a:t>
            </a:r>
            <a:r>
              <a:rPr b="1" i="1" lang="en-US" sz="2000" u="none" cap="none" strike="noStrike">
                <a:solidFill>
                  <a:srgbClr val="1D1B10"/>
                </a:solidFill>
                <a:latin typeface="Arial"/>
                <a:ea typeface="Arial"/>
                <a:cs typeface="Arial"/>
                <a:sym typeface="Arial"/>
              </a:rPr>
              <a:t>SUSHANT SINGH</a:t>
            </a:r>
            <a:endParaRPr/>
          </a:p>
          <a:p>
            <a:pPr indent="0" lvl="0" marL="0" marR="0" rtl="0" algn="l">
              <a:lnSpc>
                <a:spcPct val="90000"/>
              </a:lnSpc>
              <a:spcBef>
                <a:spcPts val="0"/>
              </a:spcBef>
              <a:spcAft>
                <a:spcPts val="0"/>
              </a:spcAft>
              <a:buClr>
                <a:schemeClr val="dk1"/>
              </a:buClr>
              <a:buSzPts val="2000"/>
              <a:buFont typeface="Arial"/>
              <a:buNone/>
            </a:pPr>
            <a:r>
              <a:t/>
            </a:r>
            <a:endParaRPr b="1" i="1" sz="2000" u="none" cap="none" strike="noStrike">
              <a:solidFill>
                <a:srgbClr val="1D1B10"/>
              </a:solidFill>
              <a:latin typeface="Arial"/>
              <a:ea typeface="Arial"/>
              <a:cs typeface="Arial"/>
              <a:sym typeface="Arial"/>
            </a:endParaRPr>
          </a:p>
          <a:p>
            <a:pPr indent="0" lvl="0" marL="0" marR="0" rtl="0" algn="l">
              <a:lnSpc>
                <a:spcPct val="90000"/>
              </a:lnSpc>
              <a:spcBef>
                <a:spcPts val="0"/>
              </a:spcBef>
              <a:spcAft>
                <a:spcPts val="0"/>
              </a:spcAft>
              <a:buClr>
                <a:srgbClr val="1D1B10"/>
              </a:buClr>
              <a:buSzPts val="2000"/>
              <a:buFont typeface="Arial"/>
              <a:buNone/>
            </a:pPr>
            <a:r>
              <a:rPr b="1" i="1" lang="en-US" sz="2000" u="none" cap="none" strike="noStrike">
                <a:solidFill>
                  <a:srgbClr val="1D1B10"/>
                </a:solidFill>
                <a:latin typeface="Arial"/>
                <a:ea typeface="Arial"/>
                <a:cs typeface="Arial"/>
                <a:sym typeface="Arial"/>
              </a:rPr>
              <a:t>                               MOHIT DIXIT</a:t>
            </a:r>
            <a:endParaRPr/>
          </a:p>
          <a:p>
            <a:pPr indent="0" lvl="0" marL="0" marR="0" rtl="0" algn="l">
              <a:lnSpc>
                <a:spcPct val="90000"/>
              </a:lnSpc>
              <a:spcBef>
                <a:spcPts val="0"/>
              </a:spcBef>
              <a:spcAft>
                <a:spcPts val="0"/>
              </a:spcAft>
              <a:buClr>
                <a:schemeClr val="dk1"/>
              </a:buClr>
              <a:buSzPts val="2000"/>
              <a:buFont typeface="Arial"/>
              <a:buNone/>
            </a:pPr>
            <a:r>
              <a:t/>
            </a:r>
            <a:endParaRPr b="1" i="1" sz="2000" u="none" cap="none" strike="noStrike">
              <a:solidFill>
                <a:srgbClr val="1D1B10"/>
              </a:solidFill>
              <a:latin typeface="Arial"/>
              <a:ea typeface="Arial"/>
              <a:cs typeface="Arial"/>
              <a:sym typeface="Arial"/>
            </a:endParaRPr>
          </a:p>
          <a:p>
            <a:pPr indent="0" lvl="0" marL="0" marR="0" rtl="0" algn="l">
              <a:lnSpc>
                <a:spcPct val="90000"/>
              </a:lnSpc>
              <a:spcBef>
                <a:spcPts val="0"/>
              </a:spcBef>
              <a:spcAft>
                <a:spcPts val="0"/>
              </a:spcAft>
              <a:buClr>
                <a:srgbClr val="1D1B10"/>
              </a:buClr>
              <a:buSzPts val="2000"/>
              <a:buFont typeface="Arial"/>
              <a:buNone/>
            </a:pPr>
            <a:r>
              <a:rPr b="1" i="1" lang="en-US" sz="2000" u="none" cap="none" strike="noStrike">
                <a:solidFill>
                  <a:srgbClr val="1D1B10"/>
                </a:solidFill>
                <a:latin typeface="Arial"/>
                <a:ea typeface="Arial"/>
                <a:cs typeface="Arial"/>
                <a:sym typeface="Arial"/>
              </a:rPr>
              <a:t>                               NAVNEET KUMAR</a:t>
            </a:r>
            <a:endParaRPr/>
          </a:p>
        </p:txBody>
      </p:sp>
      <p:sp>
        <p:nvSpPr>
          <p:cNvPr id="29" name="Google Shape;29;p7"/>
          <p:cNvSpPr txBox="1"/>
          <p:nvPr/>
        </p:nvSpPr>
        <p:spPr>
          <a:xfrm>
            <a:off x="6637646" y="4913649"/>
            <a:ext cx="6433097"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u="none" cap="none" strike="noStrike">
                <a:solidFill>
                  <a:srgbClr val="1D1B10"/>
                </a:solidFill>
                <a:latin typeface="Arial"/>
                <a:ea typeface="Arial"/>
                <a:cs typeface="Arial"/>
                <a:sym typeface="Arial"/>
              </a:rPr>
              <a:t>UNDER GUIDANCE OF -</a:t>
            </a:r>
            <a:endParaRPr/>
          </a:p>
          <a:p>
            <a:pPr indent="0" lvl="0" marL="0" marR="0" rtl="0" algn="l">
              <a:spcBef>
                <a:spcPts val="0"/>
              </a:spcBef>
              <a:spcAft>
                <a:spcPts val="0"/>
              </a:spcAft>
              <a:buNone/>
            </a:pPr>
            <a:r>
              <a:rPr b="1" i="1" lang="en-US" sz="1800">
                <a:solidFill>
                  <a:srgbClr val="1D1B10"/>
                </a:solidFill>
                <a:latin typeface="Arial"/>
                <a:ea typeface="Arial"/>
                <a:cs typeface="Arial"/>
                <a:sym typeface="Arial"/>
              </a:rPr>
              <a:t>                                        </a:t>
            </a:r>
            <a:endParaRPr b="1" i="1" sz="1800">
              <a:solidFill>
                <a:srgbClr val="1D1B10"/>
              </a:solidFill>
              <a:latin typeface="Arial"/>
              <a:ea typeface="Arial"/>
              <a:cs typeface="Arial"/>
              <a:sym typeface="Arial"/>
            </a:endParaRPr>
          </a:p>
          <a:p>
            <a:pPr indent="0" lvl="0" marL="0" marR="0" rtl="0" algn="l">
              <a:spcBef>
                <a:spcPts val="0"/>
              </a:spcBef>
              <a:spcAft>
                <a:spcPts val="0"/>
              </a:spcAft>
              <a:buNone/>
            </a:pPr>
            <a:r>
              <a:rPr b="1" i="1" lang="en-US" sz="1800">
                <a:solidFill>
                  <a:srgbClr val="1D1B10"/>
                </a:solidFill>
              </a:rPr>
              <a:t>                         </a:t>
            </a:r>
            <a:r>
              <a:rPr b="1" i="1" lang="en-US" sz="1800">
                <a:solidFill>
                  <a:srgbClr val="1D1B10"/>
                </a:solidFill>
                <a:latin typeface="Arial"/>
                <a:ea typeface="Arial"/>
                <a:cs typeface="Arial"/>
                <a:sym typeface="Arial"/>
              </a:rPr>
              <a:t>  </a:t>
            </a:r>
            <a:r>
              <a:rPr b="1" i="1" lang="en-US" sz="2000">
                <a:solidFill>
                  <a:srgbClr val="1D1B10"/>
                </a:solidFill>
                <a:latin typeface="Arial"/>
                <a:ea typeface="Arial"/>
                <a:cs typeface="Arial"/>
                <a:sym typeface="Arial"/>
              </a:rPr>
              <a:t>MR. SARFARAZ SIR</a:t>
            </a:r>
            <a:endParaRPr b="1" i="1" sz="2000">
              <a:solidFill>
                <a:srgbClr val="1D1B10"/>
              </a:solidFill>
              <a:latin typeface="Arial"/>
              <a:ea typeface="Arial"/>
              <a:cs typeface="Arial"/>
              <a:sym typeface="Arial"/>
            </a:endParaRPr>
          </a:p>
        </p:txBody>
      </p:sp>
      <p:pic>
        <p:nvPicPr>
          <p:cNvPr id="30" name="Google Shape;30;p7"/>
          <p:cNvPicPr preferRelativeResize="0"/>
          <p:nvPr/>
        </p:nvPicPr>
        <p:blipFill rotWithShape="1">
          <a:blip r:embed="rId4">
            <a:alphaModFix/>
          </a:blip>
          <a:srcRect b="0" l="0" r="0" t="0"/>
          <a:stretch/>
        </p:blipFill>
        <p:spPr>
          <a:xfrm>
            <a:off x="10732816" y="0"/>
            <a:ext cx="1393794" cy="1349406"/>
          </a:xfrm>
          <a:prstGeom prst="rect">
            <a:avLst/>
          </a:prstGeom>
          <a:noFill/>
          <a:ln>
            <a:noFill/>
          </a:ln>
        </p:spPr>
      </p:pic>
    </p:spTree>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latin typeface="Algerian"/>
                <a:ea typeface="Algerian"/>
                <a:cs typeface="Algerian"/>
                <a:sym typeface="Algerian"/>
              </a:rPr>
              <a:t>FEASIBILITY STUDY</a:t>
            </a:r>
            <a:endParaRPr/>
          </a:p>
        </p:txBody>
      </p:sp>
      <p:sp>
        <p:nvSpPr>
          <p:cNvPr id="168" name="Google Shape;168;p16"/>
          <p:cNvSpPr txBox="1"/>
          <p:nvPr/>
        </p:nvSpPr>
        <p:spPr>
          <a:xfrm>
            <a:off x="115411" y="4413766"/>
            <a:ext cx="7724761" cy="2554545"/>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Economic feasibility elements include, but are not limited to:</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Increased agency revenue,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Decreased agency revenue,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Increased agency costs,</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Decreased agency costs,</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Increased revenue to other agencies and/or the general public,</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Decreased revenue to other agencies and/or the general public,</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Increased costs to other agencies and/or the general public,</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Decreased costs to other agencies and/or the general public, and,</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Other public benefits.</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 </a:t>
            </a:r>
            <a:endParaRPr sz="1400">
              <a:solidFill>
                <a:srgbClr val="3F3F3F"/>
              </a:solidFill>
              <a:latin typeface="Arial"/>
              <a:ea typeface="Arial"/>
              <a:cs typeface="Arial"/>
              <a:sym typeface="Arial"/>
            </a:endParaRPr>
          </a:p>
        </p:txBody>
      </p:sp>
      <p:sp>
        <p:nvSpPr>
          <p:cNvPr id="169" name="Google Shape;169;p16"/>
          <p:cNvSpPr txBox="1"/>
          <p:nvPr/>
        </p:nvSpPr>
        <p:spPr>
          <a:xfrm>
            <a:off x="2224041" y="3157252"/>
            <a:ext cx="2796357" cy="307777"/>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400" u="sng">
                <a:solidFill>
                  <a:srgbClr val="3F3F3F"/>
                </a:solidFill>
                <a:latin typeface="Arial"/>
                <a:ea typeface="Arial"/>
                <a:cs typeface="Arial"/>
                <a:sym typeface="Arial"/>
              </a:rPr>
              <a:t>ECONOMICAL FEASIBILITY</a:t>
            </a:r>
            <a:endParaRPr b="1" sz="1400" u="sng">
              <a:solidFill>
                <a:srgbClr val="3F3F3F"/>
              </a:solidFill>
              <a:latin typeface="Arial"/>
              <a:ea typeface="Arial"/>
              <a:cs typeface="Arial"/>
              <a:sym typeface="Arial"/>
            </a:endParaRPr>
          </a:p>
        </p:txBody>
      </p:sp>
      <p:sp>
        <p:nvSpPr>
          <p:cNvPr id="170" name="Google Shape;170;p16"/>
          <p:cNvSpPr txBox="1"/>
          <p:nvPr/>
        </p:nvSpPr>
        <p:spPr>
          <a:xfrm>
            <a:off x="7537142" y="5020571"/>
            <a:ext cx="4654858" cy="1600438"/>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It includes how strong the reaction of staff will be towards the development of new system with in the given time. So resistant to change is identified.</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After feasibility study </a:t>
            </a:r>
            <a:r>
              <a:rPr b="1" i="1" lang="en-US" sz="1400">
                <a:solidFill>
                  <a:schemeClr val="dk1"/>
                </a:solidFill>
                <a:latin typeface="Arial"/>
                <a:ea typeface="Arial"/>
                <a:cs typeface="Arial"/>
                <a:sym typeface="Arial"/>
              </a:rPr>
              <a:t>feasibility report </a:t>
            </a:r>
            <a:r>
              <a:rPr lang="en-US" sz="1400">
                <a:solidFill>
                  <a:schemeClr val="dk1"/>
                </a:solidFill>
                <a:latin typeface="Arial"/>
                <a:ea typeface="Arial"/>
                <a:cs typeface="Arial"/>
                <a:sym typeface="Arial"/>
              </a:rPr>
              <a:t>is prepared and submitted to the management.</a:t>
            </a:r>
            <a:endParaRPr/>
          </a:p>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171" name="Google Shape;171;p16"/>
          <p:cNvSpPr txBox="1"/>
          <p:nvPr/>
        </p:nvSpPr>
        <p:spPr>
          <a:xfrm>
            <a:off x="8852978" y="2905780"/>
            <a:ext cx="3278735" cy="523220"/>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400" u="sng">
                <a:solidFill>
                  <a:srgbClr val="3F3F3F"/>
                </a:solidFill>
                <a:latin typeface="Arial"/>
                <a:ea typeface="Arial"/>
                <a:cs typeface="Arial"/>
                <a:sym typeface="Arial"/>
              </a:rPr>
              <a:t>SCHEDULE/TIME HORIZON FEASIBILITY</a:t>
            </a:r>
            <a:endParaRPr b="1" sz="1400" u="sng">
              <a:solidFill>
                <a:srgbClr val="3F3F3F"/>
              </a:solidFill>
              <a:latin typeface="Arial"/>
              <a:ea typeface="Arial"/>
              <a:cs typeface="Arial"/>
              <a:sym typeface="Arial"/>
            </a:endParaRPr>
          </a:p>
        </p:txBody>
      </p:sp>
      <p:sp>
        <p:nvSpPr>
          <p:cNvPr id="172" name="Google Shape;172;p16"/>
          <p:cNvSpPr/>
          <p:nvPr/>
        </p:nvSpPr>
        <p:spPr>
          <a:xfrm>
            <a:off x="323529" y="1183648"/>
            <a:ext cx="11808184" cy="923330"/>
          </a:xfrm>
          <a:prstGeom prst="rect">
            <a:avLst/>
          </a:prstGeom>
          <a:gradFill>
            <a:gsLst>
              <a:gs pos="0">
                <a:srgbClr val="E5EDA8"/>
              </a:gs>
              <a:gs pos="50000">
                <a:srgbClr val="DFEA99"/>
              </a:gs>
              <a:gs pos="100000">
                <a:srgbClr val="DEEA87"/>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111111"/>
                </a:solidFill>
                <a:latin typeface="Source Sans Pro"/>
                <a:ea typeface="Source Sans Pro"/>
                <a:cs typeface="Source Sans Pro"/>
                <a:sym typeface="Source Sans Pro"/>
              </a:rPr>
              <a:t>A feasibility study is an analysis that takes all of a project's relevant factors into account—including economic, technical, legal, and scheduling considerations—to ascertain the likelihood of completing the project successfully. Project managers use feasibility studies to discern the pros and cons of undertaking a project before they invest a lot of time and money into it.</a:t>
            </a:r>
            <a:endParaRPr sz="1800">
              <a:solidFill>
                <a:schemeClr val="dk1"/>
              </a:solidFill>
              <a:latin typeface="Arial"/>
              <a:ea typeface="Arial"/>
              <a:cs typeface="Arial"/>
              <a:sym typeface="Arial"/>
            </a:endParaRPr>
          </a:p>
        </p:txBody>
      </p:sp>
      <p:pic>
        <p:nvPicPr>
          <p:cNvPr id="173" name="Google Shape;173;p16"/>
          <p:cNvPicPr preferRelativeResize="0"/>
          <p:nvPr/>
        </p:nvPicPr>
        <p:blipFill rotWithShape="1">
          <a:blip r:embed="rId3">
            <a:alphaModFix/>
          </a:blip>
          <a:srcRect b="0" l="0" r="0" t="0"/>
          <a:stretch/>
        </p:blipFill>
        <p:spPr>
          <a:xfrm>
            <a:off x="3673" y="2383977"/>
            <a:ext cx="2091457" cy="2019975"/>
          </a:xfrm>
          <a:prstGeom prst="rect">
            <a:avLst/>
          </a:prstGeom>
          <a:noFill/>
          <a:ln>
            <a:noFill/>
          </a:ln>
        </p:spPr>
      </p:pic>
      <p:pic>
        <p:nvPicPr>
          <p:cNvPr id="174" name="Google Shape;174;p16"/>
          <p:cNvPicPr preferRelativeResize="0"/>
          <p:nvPr/>
        </p:nvPicPr>
        <p:blipFill rotWithShape="1">
          <a:blip r:embed="rId4">
            <a:alphaModFix/>
          </a:blip>
          <a:srcRect b="0" l="0" r="0" t="0"/>
          <a:stretch/>
        </p:blipFill>
        <p:spPr>
          <a:xfrm>
            <a:off x="6542607" y="2383977"/>
            <a:ext cx="2595130" cy="1854328"/>
          </a:xfrm>
          <a:prstGeom prst="rect">
            <a:avLst/>
          </a:prstGeom>
          <a:noFill/>
          <a:ln>
            <a:noFill/>
          </a:ln>
        </p:spPr>
      </p:pic>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latin typeface="Algerian"/>
                <a:ea typeface="Algerian"/>
                <a:cs typeface="Algerian"/>
                <a:sym typeface="Algerian"/>
              </a:rPr>
              <a:t>FEASIBILITY STUDY</a:t>
            </a:r>
            <a:endParaRPr/>
          </a:p>
        </p:txBody>
      </p:sp>
      <p:sp>
        <p:nvSpPr>
          <p:cNvPr id="180" name="Google Shape;180;p17"/>
          <p:cNvSpPr txBox="1"/>
          <p:nvPr/>
        </p:nvSpPr>
        <p:spPr>
          <a:xfrm>
            <a:off x="178984" y="3122279"/>
            <a:ext cx="5840076" cy="3323987"/>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It determines whether the technology needed for the proposed system is available and how it can be integrated within the organization . Technical evaluation must also assess whether the staff have technical expert to understand and use the new technology.</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Initiatives with technological complexities, such as projects that will use novel technology not significantly tested, or that will adapt technology not fully operational in the same conditions as the project under analysis;</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Projects requiring difficult engineering innovations, such as works of art or complex transport structures (tunnels or bridges);</a:t>
            </a:r>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Projects built in particularly uncertain geo-technical conditions with consequences for a major part of the project costs (that is, a tunnel project or a large sea bridge.</a:t>
            </a:r>
            <a:endParaRPr/>
          </a:p>
        </p:txBody>
      </p:sp>
      <p:sp>
        <p:nvSpPr>
          <p:cNvPr id="181" name="Google Shape;181;p17"/>
          <p:cNvSpPr txBox="1"/>
          <p:nvPr/>
        </p:nvSpPr>
        <p:spPr>
          <a:xfrm>
            <a:off x="1935440" y="2006897"/>
            <a:ext cx="2796357" cy="307777"/>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400" u="sng">
                <a:solidFill>
                  <a:srgbClr val="3F3F3F"/>
                </a:solidFill>
                <a:latin typeface="Arial"/>
                <a:ea typeface="Arial"/>
                <a:cs typeface="Arial"/>
                <a:sym typeface="Arial"/>
              </a:rPr>
              <a:t>TECHNICAL FEASIBILITY</a:t>
            </a:r>
            <a:endParaRPr b="1" sz="1400" u="sng">
              <a:solidFill>
                <a:srgbClr val="3F3F3F"/>
              </a:solidFill>
              <a:latin typeface="Arial"/>
              <a:ea typeface="Arial"/>
              <a:cs typeface="Arial"/>
              <a:sym typeface="Arial"/>
            </a:endParaRPr>
          </a:p>
        </p:txBody>
      </p:sp>
      <p:sp>
        <p:nvSpPr>
          <p:cNvPr id="182" name="Google Shape;182;p17"/>
          <p:cNvSpPr txBox="1"/>
          <p:nvPr/>
        </p:nvSpPr>
        <p:spPr>
          <a:xfrm>
            <a:off x="6818050" y="3136620"/>
            <a:ext cx="4882322" cy="3431709"/>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It is concerned with human ,organisational and political aspects.</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It includes two ways-</a:t>
            </a:r>
            <a:endParaRPr/>
          </a:p>
          <a:p>
            <a:pPr indent="0" lvl="0" marL="0" marR="0" rtl="0" algn="l">
              <a:spcBef>
                <a:spcPts val="0"/>
              </a:spcBef>
              <a:spcAft>
                <a:spcPts val="0"/>
              </a:spcAft>
              <a:buNone/>
            </a:pPr>
            <a:r>
              <a:rPr b="1" i="1" lang="en-US" sz="1400" u="sng">
                <a:solidFill>
                  <a:schemeClr val="dk1"/>
                </a:solidFill>
                <a:latin typeface="Arial"/>
                <a:ea typeface="Arial"/>
                <a:cs typeface="Arial"/>
                <a:sym typeface="Arial"/>
              </a:rPr>
              <a:t>1.Technical performance: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ctr">
              <a:lnSpc>
                <a:spcPct val="150000"/>
              </a:lnSpc>
              <a:spcBef>
                <a:spcPts val="0"/>
              </a:spcBef>
              <a:spcAft>
                <a:spcPts val="0"/>
              </a:spcAft>
              <a:buNone/>
            </a:pPr>
            <a:r>
              <a:rPr lang="en-US" sz="1400">
                <a:solidFill>
                  <a:schemeClr val="dk1"/>
                </a:solidFill>
                <a:latin typeface="Arial"/>
                <a:ea typeface="Arial"/>
                <a:cs typeface="Arial"/>
                <a:sym typeface="Arial"/>
              </a:rPr>
              <a:t>It includes issues such as whether the system can provide the right information for organization ’ s personnel at right time and right place.</a:t>
            </a:r>
            <a:endParaRPr/>
          </a:p>
          <a:p>
            <a:pPr indent="0" lvl="0" marL="0" marR="0" rtl="0" algn="l">
              <a:spcBef>
                <a:spcPts val="0"/>
              </a:spcBef>
              <a:spcAft>
                <a:spcPts val="0"/>
              </a:spcAft>
              <a:buNone/>
            </a:pPr>
            <a:r>
              <a:rPr b="1" i="1" lang="en-US" sz="1400" u="sng">
                <a:solidFill>
                  <a:schemeClr val="dk1"/>
                </a:solidFill>
                <a:latin typeface="Arial"/>
                <a:ea typeface="Arial"/>
                <a:cs typeface="Arial"/>
                <a:sym typeface="Arial"/>
              </a:rPr>
              <a:t>2.Acceptance within the organisation:</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It determines the general attitudes and job skills of existing personnel and whether any changes in job work will be acceptable by the current users.</a:t>
            </a:r>
            <a:endParaRPr sz="1400">
              <a:solidFill>
                <a:schemeClr val="dk1"/>
              </a:solidFill>
              <a:latin typeface="Arial"/>
              <a:ea typeface="Arial"/>
              <a:cs typeface="Arial"/>
              <a:sym typeface="Arial"/>
            </a:endParaRPr>
          </a:p>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183" name="Google Shape;183;p17"/>
          <p:cNvSpPr txBox="1"/>
          <p:nvPr/>
        </p:nvSpPr>
        <p:spPr>
          <a:xfrm>
            <a:off x="8190733" y="1853009"/>
            <a:ext cx="3278735" cy="307777"/>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400" u="sng">
                <a:solidFill>
                  <a:srgbClr val="3F3F3F"/>
                </a:solidFill>
                <a:latin typeface="Arial"/>
                <a:ea typeface="Arial"/>
                <a:cs typeface="Arial"/>
                <a:sym typeface="Arial"/>
              </a:rPr>
              <a:t>BEHAVIOURAL FEASIBILITY</a:t>
            </a:r>
            <a:endParaRPr b="1" sz="1400" u="sng">
              <a:solidFill>
                <a:srgbClr val="3F3F3F"/>
              </a:solidFill>
              <a:latin typeface="Arial"/>
              <a:ea typeface="Arial"/>
              <a:cs typeface="Arial"/>
              <a:sym typeface="Arial"/>
            </a:endParaRPr>
          </a:p>
        </p:txBody>
      </p:sp>
      <p:pic>
        <p:nvPicPr>
          <p:cNvPr id="184" name="Google Shape;184;p17"/>
          <p:cNvPicPr preferRelativeResize="0"/>
          <p:nvPr/>
        </p:nvPicPr>
        <p:blipFill rotWithShape="1">
          <a:blip r:embed="rId3">
            <a:alphaModFix/>
          </a:blip>
          <a:srcRect b="0" l="0" r="0" t="0"/>
          <a:stretch/>
        </p:blipFill>
        <p:spPr>
          <a:xfrm>
            <a:off x="5797225" y="1172397"/>
            <a:ext cx="2230045" cy="1669003"/>
          </a:xfrm>
          <a:prstGeom prst="rect">
            <a:avLst/>
          </a:prstGeom>
          <a:noFill/>
          <a:ln>
            <a:noFill/>
          </a:ln>
        </p:spPr>
      </p:pic>
      <p:pic>
        <p:nvPicPr>
          <p:cNvPr id="185" name="Google Shape;185;p17"/>
          <p:cNvPicPr preferRelativeResize="0"/>
          <p:nvPr/>
        </p:nvPicPr>
        <p:blipFill rotWithShape="1">
          <a:blip r:embed="rId4">
            <a:alphaModFix/>
          </a:blip>
          <a:srcRect b="0" l="0" r="0" t="0"/>
          <a:stretch/>
        </p:blipFill>
        <p:spPr>
          <a:xfrm>
            <a:off x="0" y="1145124"/>
            <a:ext cx="2137165" cy="1910127"/>
          </a:xfrm>
          <a:prstGeom prst="rect">
            <a:avLst/>
          </a:prstGeom>
          <a:noFill/>
          <a:ln>
            <a:noFill/>
          </a:ln>
        </p:spPr>
      </p:pic>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idx="1" type="body"/>
          </p:nvPr>
        </p:nvSpPr>
        <p:spPr>
          <a:xfrm>
            <a:off x="-377807" y="286243"/>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latin typeface="Algerian"/>
                <a:ea typeface="Algerian"/>
                <a:cs typeface="Algerian"/>
                <a:sym typeface="Algerian"/>
              </a:rPr>
              <a:t>FUNCTIONAL REQUIRMENT</a:t>
            </a:r>
            <a:endParaRPr>
              <a:latin typeface="Algerian"/>
              <a:ea typeface="Algerian"/>
              <a:cs typeface="Algerian"/>
              <a:sym typeface="Algerian"/>
            </a:endParaRPr>
          </a:p>
        </p:txBody>
      </p:sp>
      <p:graphicFrame>
        <p:nvGraphicFramePr>
          <p:cNvPr id="191" name="Google Shape;191;p18"/>
          <p:cNvGraphicFramePr/>
          <p:nvPr/>
        </p:nvGraphicFramePr>
        <p:xfrm>
          <a:off x="1019946" y="1447634"/>
          <a:ext cx="3000000" cy="3000000"/>
        </p:xfrm>
        <a:graphic>
          <a:graphicData uri="http://schemas.openxmlformats.org/drawingml/2006/table">
            <a:tbl>
              <a:tblPr bandRow="1" firstRow="1">
                <a:noFill/>
                <a:tableStyleId>{1388FDB5-5D3B-4BF9-95A8-0E1C279E8151}</a:tableStyleId>
              </a:tblPr>
              <a:tblGrid>
                <a:gridCol w="3456700"/>
                <a:gridCol w="3456700"/>
                <a:gridCol w="3456700"/>
              </a:tblGrid>
              <a:tr h="686025">
                <a:tc>
                  <a:txBody>
                    <a:bodyPr/>
                    <a:lstStyle/>
                    <a:p>
                      <a:pPr indent="0" lvl="0" marL="0" marR="0" rtl="0" algn="l">
                        <a:spcBef>
                          <a:spcPts val="0"/>
                        </a:spcBef>
                        <a:spcAft>
                          <a:spcPts val="0"/>
                        </a:spcAft>
                        <a:buNone/>
                      </a:pPr>
                      <a:r>
                        <a:rPr lang="en-US" sz="1800" u="none" cap="none" strike="noStrike"/>
                        <a:t>SR.NO.</a:t>
                      </a:r>
                      <a:endParaRPr sz="1800"/>
                    </a:p>
                  </a:txBody>
                  <a:tcPr marT="45725" marB="45725" marR="91450" marL="91450"/>
                </a:tc>
                <a:tc>
                  <a:txBody>
                    <a:bodyPr/>
                    <a:lstStyle/>
                    <a:p>
                      <a:pPr indent="0" lvl="0" marL="0" marR="0" rtl="0" algn="l">
                        <a:spcBef>
                          <a:spcPts val="0"/>
                        </a:spcBef>
                        <a:spcAft>
                          <a:spcPts val="0"/>
                        </a:spcAft>
                        <a:buNone/>
                      </a:pPr>
                      <a:r>
                        <a:rPr lang="en-US" sz="1800"/>
                        <a:t>REQ NO.</a:t>
                      </a:r>
                      <a:endParaRPr sz="1800"/>
                    </a:p>
                  </a:txBody>
                  <a:tcPr marT="45725" marB="45725" marR="91450" marL="91450"/>
                </a:tc>
                <a:tc>
                  <a:txBody>
                    <a:bodyPr/>
                    <a:lstStyle/>
                    <a:p>
                      <a:pPr indent="0" lvl="0" marL="0" marR="0" rtl="0" algn="l">
                        <a:spcBef>
                          <a:spcPts val="0"/>
                        </a:spcBef>
                        <a:spcAft>
                          <a:spcPts val="0"/>
                        </a:spcAft>
                        <a:buNone/>
                      </a:pPr>
                      <a:r>
                        <a:rPr lang="en-US" sz="1800"/>
                        <a:t>REQUIRMENTS</a:t>
                      </a:r>
                      <a:endParaRPr sz="1800"/>
                    </a:p>
                  </a:txBody>
                  <a:tcPr marT="45725" marB="45725" marR="91450" marL="91450"/>
                </a:tc>
              </a:tr>
              <a:tr h="686025">
                <a:tc>
                  <a:txBody>
                    <a:bodyPr/>
                    <a:lstStyle/>
                    <a:p>
                      <a:pPr indent="0" lvl="0" marL="0" marR="0" rtl="0" algn="l">
                        <a:spcBef>
                          <a:spcPts val="0"/>
                        </a:spcBef>
                        <a:spcAft>
                          <a:spcPts val="0"/>
                        </a:spcAft>
                        <a:buNone/>
                      </a:pPr>
                      <a:r>
                        <a:rPr lang="en-US" sz="1800"/>
                        <a:t>1.</a:t>
                      </a:r>
                      <a:endParaRPr sz="1800"/>
                    </a:p>
                  </a:txBody>
                  <a:tcPr marT="45725" marB="45725" marR="91450" marL="91450"/>
                </a:tc>
                <a:tc>
                  <a:txBody>
                    <a:bodyPr/>
                    <a:lstStyle/>
                    <a:p>
                      <a:pPr indent="0" lvl="0" marL="0" marR="0" rtl="0" algn="l">
                        <a:spcBef>
                          <a:spcPts val="0"/>
                        </a:spcBef>
                        <a:spcAft>
                          <a:spcPts val="0"/>
                        </a:spcAft>
                        <a:buNone/>
                      </a:pPr>
                      <a:r>
                        <a:rPr lang="en-US" sz="1800"/>
                        <a:t>R1.1</a:t>
                      </a:r>
                      <a:endParaRPr sz="1800"/>
                    </a:p>
                  </a:txBody>
                  <a:tcPr marT="45725" marB="45725" marR="91450" marL="91450"/>
                </a:tc>
                <a:tc>
                  <a:txBody>
                    <a:bodyPr/>
                    <a:lstStyle/>
                    <a:p>
                      <a:pPr indent="0" lvl="0" marL="0" marR="0" rtl="0" algn="l">
                        <a:spcBef>
                          <a:spcPts val="0"/>
                        </a:spcBef>
                        <a:spcAft>
                          <a:spcPts val="0"/>
                        </a:spcAft>
                        <a:buNone/>
                      </a:pPr>
                      <a:r>
                        <a:rPr lang="en-US" sz="1800"/>
                        <a:t>Installation of application</a:t>
                      </a:r>
                      <a:endParaRPr sz="1800"/>
                    </a:p>
                  </a:txBody>
                  <a:tcPr marT="45725" marB="45725" marR="91450" marL="91450"/>
                </a:tc>
              </a:tr>
              <a:tr h="686025">
                <a:tc>
                  <a:txBody>
                    <a:bodyPr/>
                    <a:lstStyle/>
                    <a:p>
                      <a:pPr indent="0" lvl="0" marL="0" marR="0" rtl="0" algn="l">
                        <a:spcBef>
                          <a:spcPts val="0"/>
                        </a:spcBef>
                        <a:spcAft>
                          <a:spcPts val="0"/>
                        </a:spcAft>
                        <a:buNone/>
                      </a:pPr>
                      <a:r>
                        <a:rPr lang="en-US" sz="1800"/>
                        <a:t>2.</a:t>
                      </a:r>
                      <a:endParaRPr sz="1800"/>
                    </a:p>
                  </a:txBody>
                  <a:tcPr marT="45725" marB="45725" marR="91450" marL="91450"/>
                </a:tc>
                <a:tc>
                  <a:txBody>
                    <a:bodyPr/>
                    <a:lstStyle/>
                    <a:p>
                      <a:pPr indent="0" lvl="0" marL="0" marR="0" rtl="0" algn="l">
                        <a:spcBef>
                          <a:spcPts val="0"/>
                        </a:spcBef>
                        <a:spcAft>
                          <a:spcPts val="0"/>
                        </a:spcAft>
                        <a:buNone/>
                      </a:pPr>
                      <a:r>
                        <a:rPr lang="en-US" sz="1800"/>
                        <a:t>R1.2</a:t>
                      </a:r>
                      <a:endParaRPr sz="1800"/>
                    </a:p>
                  </a:txBody>
                  <a:tcPr marT="45725" marB="45725" marR="91450" marL="91450"/>
                </a:tc>
                <a:tc>
                  <a:txBody>
                    <a:bodyPr/>
                    <a:lstStyle/>
                    <a:p>
                      <a:pPr indent="0" lvl="0" marL="0" marR="0" rtl="0" algn="l">
                        <a:spcBef>
                          <a:spcPts val="0"/>
                        </a:spcBef>
                        <a:spcAft>
                          <a:spcPts val="0"/>
                        </a:spcAft>
                        <a:buNone/>
                      </a:pPr>
                      <a:r>
                        <a:rPr lang="en-US" sz="1800"/>
                        <a:t>Start Application</a:t>
                      </a:r>
                      <a:endParaRPr sz="1800"/>
                    </a:p>
                  </a:txBody>
                  <a:tcPr marT="45725" marB="45725" marR="91450" marL="91450"/>
                </a:tc>
              </a:tr>
              <a:tr h="686025">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R1.3</a:t>
                      </a:r>
                      <a:endParaRPr sz="1800"/>
                    </a:p>
                  </a:txBody>
                  <a:tcPr marT="45725" marB="45725" marR="91450" marL="91450"/>
                </a:tc>
                <a:tc>
                  <a:txBody>
                    <a:bodyPr/>
                    <a:lstStyle/>
                    <a:p>
                      <a:pPr indent="0" lvl="0" marL="0" marR="0" rtl="0" algn="l">
                        <a:spcBef>
                          <a:spcPts val="0"/>
                        </a:spcBef>
                        <a:spcAft>
                          <a:spcPts val="0"/>
                        </a:spcAft>
                        <a:buNone/>
                      </a:pPr>
                      <a:r>
                        <a:rPr lang="en-US" sz="1800"/>
                        <a:t>Input By User</a:t>
                      </a:r>
                      <a:endParaRPr sz="1800"/>
                    </a:p>
                  </a:txBody>
                  <a:tcPr marT="45725" marB="45725" marR="91450" marL="91450"/>
                </a:tc>
              </a:tr>
              <a:tr h="686025">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R1.4</a:t>
                      </a:r>
                      <a:endParaRPr sz="1800"/>
                    </a:p>
                  </a:txBody>
                  <a:tcPr marT="45725" marB="45725" marR="91450" marL="91450"/>
                </a:tc>
                <a:tc>
                  <a:txBody>
                    <a:bodyPr/>
                    <a:lstStyle/>
                    <a:p>
                      <a:pPr indent="0" lvl="0" marL="0" marR="0" rtl="0" algn="l">
                        <a:spcBef>
                          <a:spcPts val="0"/>
                        </a:spcBef>
                        <a:spcAft>
                          <a:spcPts val="0"/>
                        </a:spcAft>
                        <a:buNone/>
                      </a:pPr>
                      <a:r>
                        <a:rPr lang="en-US" sz="1800"/>
                        <a:t>Details Checking</a:t>
                      </a:r>
                      <a:endParaRPr sz="1800"/>
                    </a:p>
                  </a:txBody>
                  <a:tcPr marT="45725" marB="45725" marR="91450" marL="91450"/>
                </a:tc>
              </a:tr>
              <a:tr h="686025">
                <a:tc>
                  <a:txBody>
                    <a:bodyPr/>
                    <a:lstStyle/>
                    <a:p>
                      <a:pPr indent="0" lvl="0" marL="0" marR="0" rtl="0" algn="l">
                        <a:spcBef>
                          <a:spcPts val="0"/>
                        </a:spcBef>
                        <a:spcAft>
                          <a:spcPts val="0"/>
                        </a:spcAft>
                        <a:buNone/>
                      </a:pPr>
                      <a:r>
                        <a:rPr lang="en-US" sz="1800"/>
                        <a:t>5.</a:t>
                      </a:r>
                      <a:endParaRPr sz="1800"/>
                    </a:p>
                  </a:txBody>
                  <a:tcPr marT="45725" marB="45725" marR="91450" marL="91450"/>
                </a:tc>
                <a:tc>
                  <a:txBody>
                    <a:bodyPr/>
                    <a:lstStyle/>
                    <a:p>
                      <a:pPr indent="0" lvl="0" marL="0" marR="0" rtl="0" algn="l">
                        <a:spcBef>
                          <a:spcPts val="0"/>
                        </a:spcBef>
                        <a:spcAft>
                          <a:spcPts val="0"/>
                        </a:spcAft>
                        <a:buNone/>
                      </a:pPr>
                      <a:r>
                        <a:rPr lang="en-US" sz="1800"/>
                        <a:t>R1.5</a:t>
                      </a:r>
                      <a:endParaRPr sz="1800"/>
                    </a:p>
                  </a:txBody>
                  <a:tcPr marT="45725" marB="45725" marR="91450" marL="91450"/>
                </a:tc>
                <a:tc>
                  <a:txBody>
                    <a:bodyPr/>
                    <a:lstStyle/>
                    <a:p>
                      <a:pPr indent="0" lvl="0" marL="0" marR="0" rtl="0" algn="l">
                        <a:spcBef>
                          <a:spcPts val="0"/>
                        </a:spcBef>
                        <a:spcAft>
                          <a:spcPts val="0"/>
                        </a:spcAft>
                        <a:buNone/>
                      </a:pPr>
                      <a:r>
                        <a:rPr lang="en-US" sz="1800"/>
                        <a:t>Prediction</a:t>
                      </a:r>
                      <a:endParaRPr sz="1800"/>
                    </a:p>
                  </a:txBody>
                  <a:tcPr marT="45725" marB="45725" marR="91450" marL="91450"/>
                </a:tc>
              </a:tr>
              <a:tr h="686025">
                <a:tc>
                  <a:txBody>
                    <a:bodyPr/>
                    <a:lstStyle/>
                    <a:p>
                      <a:pPr indent="0" lvl="0" marL="0" marR="0" rtl="0" algn="l">
                        <a:spcBef>
                          <a:spcPts val="0"/>
                        </a:spcBef>
                        <a:spcAft>
                          <a:spcPts val="0"/>
                        </a:spcAft>
                        <a:buNone/>
                      </a:pPr>
                      <a:r>
                        <a:rPr lang="en-US" sz="1800"/>
                        <a:t>6.</a:t>
                      </a:r>
                      <a:endParaRPr sz="1800"/>
                    </a:p>
                  </a:txBody>
                  <a:tcPr marT="45725" marB="45725" marR="91450" marL="91450"/>
                </a:tc>
                <a:tc>
                  <a:txBody>
                    <a:bodyPr/>
                    <a:lstStyle/>
                    <a:p>
                      <a:pPr indent="0" lvl="0" marL="0" marR="0" rtl="0" algn="l">
                        <a:spcBef>
                          <a:spcPts val="0"/>
                        </a:spcBef>
                        <a:spcAft>
                          <a:spcPts val="0"/>
                        </a:spcAft>
                        <a:buNone/>
                      </a:pPr>
                      <a:r>
                        <a:rPr lang="en-US" sz="1800"/>
                        <a:t>R1.6</a:t>
                      </a:r>
                      <a:endParaRPr sz="1800"/>
                    </a:p>
                  </a:txBody>
                  <a:tcPr marT="45725" marB="45725" marR="91450" marL="91450"/>
                </a:tc>
                <a:tc>
                  <a:txBody>
                    <a:bodyPr/>
                    <a:lstStyle/>
                    <a:p>
                      <a:pPr indent="0" lvl="0" marL="0" marR="0" rtl="0" algn="l">
                        <a:spcBef>
                          <a:spcPts val="0"/>
                        </a:spcBef>
                        <a:spcAft>
                          <a:spcPts val="0"/>
                        </a:spcAft>
                        <a:buNone/>
                      </a:pPr>
                      <a:r>
                        <a:rPr lang="en-US" sz="1800"/>
                        <a:t>Output shown on screen</a:t>
                      </a:r>
                      <a:endParaRPr sz="1800"/>
                    </a:p>
                  </a:txBody>
                  <a:tcPr marT="45725" marB="45725" marR="91450" marL="91450"/>
                </a:tc>
              </a:tr>
            </a:tbl>
          </a:graphicData>
        </a:graphic>
      </p:graphicFrame>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idx="1" type="body"/>
          </p:nvPr>
        </p:nvSpPr>
        <p:spPr>
          <a:xfrm>
            <a:off x="-599748" y="303998"/>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None/>
            </a:pPr>
            <a:r>
              <a:rPr lang="en-US" sz="4800">
                <a:latin typeface="Algerian"/>
                <a:ea typeface="Algerian"/>
                <a:cs typeface="Algerian"/>
                <a:sym typeface="Algerian"/>
              </a:rPr>
              <a:t>NON-FUNCTIONAL REQUIRMENT</a:t>
            </a:r>
            <a:endParaRPr sz="4800">
              <a:latin typeface="Algerian"/>
              <a:ea typeface="Algerian"/>
              <a:cs typeface="Algerian"/>
              <a:sym typeface="Algerian"/>
            </a:endParaRPr>
          </a:p>
        </p:txBody>
      </p:sp>
      <p:graphicFrame>
        <p:nvGraphicFramePr>
          <p:cNvPr id="197" name="Google Shape;197;p19"/>
          <p:cNvGraphicFramePr/>
          <p:nvPr/>
        </p:nvGraphicFramePr>
        <p:xfrm>
          <a:off x="155684" y="1384917"/>
          <a:ext cx="3000000" cy="3000000"/>
        </p:xfrm>
        <a:graphic>
          <a:graphicData uri="http://schemas.openxmlformats.org/drawingml/2006/table">
            <a:tbl>
              <a:tblPr bandRow="1" firstRow="1">
                <a:noFill/>
                <a:tableStyleId>{7D3F052F-C8BA-4868-9538-18703CA5F09A}</a:tableStyleId>
              </a:tblPr>
              <a:tblGrid>
                <a:gridCol w="3413150"/>
                <a:gridCol w="8160050"/>
              </a:tblGrid>
              <a:tr h="532175">
                <a:tc>
                  <a:txBody>
                    <a:bodyPr/>
                    <a:lstStyle/>
                    <a:p>
                      <a:pPr indent="0" lvl="0" marL="0" marR="0" rtl="0" algn="l">
                        <a:spcBef>
                          <a:spcPts val="0"/>
                        </a:spcBef>
                        <a:spcAft>
                          <a:spcPts val="0"/>
                        </a:spcAft>
                        <a:buNone/>
                      </a:pPr>
                      <a:r>
                        <a:rPr b="1" i="1" lang="en-US" sz="1800"/>
                        <a:t>CATEGORY</a:t>
                      </a:r>
                      <a:endParaRPr b="1" i="1" sz="1800"/>
                    </a:p>
                  </a:txBody>
                  <a:tcPr marT="45725" marB="45725" marR="91450" marL="91450"/>
                </a:tc>
                <a:tc>
                  <a:txBody>
                    <a:bodyPr/>
                    <a:lstStyle/>
                    <a:p>
                      <a:pPr indent="0" lvl="0" marL="0" marR="0" rtl="0" algn="l">
                        <a:spcBef>
                          <a:spcPts val="0"/>
                        </a:spcBef>
                        <a:spcAft>
                          <a:spcPts val="0"/>
                        </a:spcAft>
                        <a:buNone/>
                      </a:pPr>
                      <a:r>
                        <a:rPr b="1" i="1" lang="en-US" sz="1800"/>
                        <a:t>REQUIRMENTS</a:t>
                      </a:r>
                      <a:endParaRPr b="1" i="1" sz="1800"/>
                    </a:p>
                  </a:txBody>
                  <a:tcPr marT="45725" marB="45725" marR="91450" marL="91450"/>
                </a:tc>
              </a:tr>
              <a:tr h="522000">
                <a:tc>
                  <a:txBody>
                    <a:bodyPr/>
                    <a:lstStyle/>
                    <a:p>
                      <a:pPr indent="0" lvl="0" marL="0" marR="0" rtl="0" algn="l">
                        <a:spcBef>
                          <a:spcPts val="0"/>
                        </a:spcBef>
                        <a:spcAft>
                          <a:spcPts val="0"/>
                        </a:spcAft>
                        <a:buNone/>
                      </a:pPr>
                      <a:r>
                        <a:rPr b="1" i="1" lang="en-US" sz="2400"/>
                        <a:t>USABILITY</a:t>
                      </a:r>
                      <a:endParaRPr b="1" i="1" sz="2400"/>
                    </a:p>
                  </a:txBody>
                  <a:tcPr marT="45725" marB="45725" marR="91450" marL="91450"/>
                </a:tc>
                <a:tc>
                  <a:txBody>
                    <a:bodyPr/>
                    <a:lstStyle/>
                    <a:p>
                      <a:pPr indent="0" lvl="0" marL="0" marR="0" rtl="0" algn="l">
                        <a:spcBef>
                          <a:spcPts val="0"/>
                        </a:spcBef>
                        <a:spcAft>
                          <a:spcPts val="0"/>
                        </a:spcAft>
                        <a:buNone/>
                      </a:pPr>
                      <a:r>
                        <a:rPr b="1" i="1" lang="en-US" sz="1800"/>
                        <a:t>User must be able install the application.</a:t>
                      </a:r>
                      <a:endParaRPr b="1" i="1" sz="1800"/>
                    </a:p>
                  </a:txBody>
                  <a:tcPr marT="45725" marB="45725" marR="91450" marL="91450"/>
                </a:tc>
              </a:tr>
              <a:tr h="522000">
                <a:tc>
                  <a:txBody>
                    <a:bodyPr/>
                    <a:lstStyle/>
                    <a:p>
                      <a:pPr indent="0" lvl="0" marL="0" marR="0" rtl="0" algn="l">
                        <a:spcBef>
                          <a:spcPts val="0"/>
                        </a:spcBef>
                        <a:spcAft>
                          <a:spcPts val="0"/>
                        </a:spcAft>
                        <a:buNone/>
                      </a:pPr>
                      <a:r>
                        <a:rPr b="1" i="1" lang="en-US" sz="2400"/>
                        <a:t>RELIABILITY</a:t>
                      </a:r>
                      <a:endParaRPr b="1" i="1" sz="2400"/>
                    </a:p>
                  </a:txBody>
                  <a:tcPr marT="45725" marB="45725" marR="91450" marL="91450"/>
                </a:tc>
                <a:tc>
                  <a:txBody>
                    <a:bodyPr/>
                    <a:lstStyle/>
                    <a:p>
                      <a:pPr indent="0" lvl="0" marL="0" marR="0" rtl="0" algn="l">
                        <a:spcBef>
                          <a:spcPts val="0"/>
                        </a:spcBef>
                        <a:spcAft>
                          <a:spcPts val="0"/>
                        </a:spcAft>
                        <a:buNone/>
                      </a:pPr>
                      <a:r>
                        <a:rPr b="1" i="1" lang="en-US" sz="1800"/>
                        <a:t>App permission would important and will not use any private data.</a:t>
                      </a:r>
                      <a:endParaRPr b="1" i="1" sz="1800"/>
                    </a:p>
                  </a:txBody>
                  <a:tcPr marT="45725" marB="45725" marR="91450" marL="91450"/>
                </a:tc>
              </a:tr>
              <a:tr h="677250">
                <a:tc>
                  <a:txBody>
                    <a:bodyPr/>
                    <a:lstStyle/>
                    <a:p>
                      <a:pPr indent="0" lvl="0" marL="0" marR="0" rtl="0" algn="l">
                        <a:spcBef>
                          <a:spcPts val="0"/>
                        </a:spcBef>
                        <a:spcAft>
                          <a:spcPts val="0"/>
                        </a:spcAft>
                        <a:buNone/>
                      </a:pPr>
                      <a:r>
                        <a:rPr b="1" i="1" lang="en-US" sz="2400"/>
                        <a:t>PERFORMANCE</a:t>
                      </a:r>
                      <a:endParaRPr b="1" i="1" sz="2400"/>
                    </a:p>
                  </a:txBody>
                  <a:tcPr marT="45725" marB="45725" marR="91450" marL="91450"/>
                </a:tc>
                <a:tc>
                  <a:txBody>
                    <a:bodyPr/>
                    <a:lstStyle/>
                    <a:p>
                      <a:pPr indent="0" lvl="0" marL="0" marR="0" rtl="0" algn="l">
                        <a:spcBef>
                          <a:spcPts val="0"/>
                        </a:spcBef>
                        <a:spcAft>
                          <a:spcPts val="0"/>
                        </a:spcAft>
                        <a:buNone/>
                      </a:pPr>
                      <a:r>
                        <a:rPr b="1" i="1" lang="en-US" sz="1800"/>
                        <a:t>This software will able to give good performance on most of the OS.</a:t>
                      </a:r>
                      <a:endParaRPr b="1" i="1" sz="1800"/>
                    </a:p>
                  </a:txBody>
                  <a:tcPr marT="45725" marB="45725" marR="91450" marL="91450"/>
                </a:tc>
              </a:tr>
              <a:tr h="677250">
                <a:tc>
                  <a:txBody>
                    <a:bodyPr/>
                    <a:lstStyle/>
                    <a:p>
                      <a:pPr indent="0" lvl="0" marL="0" marR="0" rtl="0" algn="l">
                        <a:spcBef>
                          <a:spcPts val="0"/>
                        </a:spcBef>
                        <a:spcAft>
                          <a:spcPts val="0"/>
                        </a:spcAft>
                        <a:buNone/>
                      </a:pPr>
                      <a:r>
                        <a:rPr b="1" i="1" lang="en-US" sz="2400"/>
                        <a:t>SUPPORTABILITY</a:t>
                      </a:r>
                      <a:endParaRPr b="1" i="1" sz="2400"/>
                    </a:p>
                  </a:txBody>
                  <a:tcPr marT="45725" marB="45725" marR="91450" marL="91450"/>
                </a:tc>
                <a:tc>
                  <a:txBody>
                    <a:bodyPr/>
                    <a:lstStyle/>
                    <a:p>
                      <a:pPr indent="0" lvl="0" marL="0" marR="0" rtl="0" algn="l">
                        <a:spcBef>
                          <a:spcPts val="0"/>
                        </a:spcBef>
                        <a:spcAft>
                          <a:spcPts val="0"/>
                        </a:spcAft>
                        <a:buNone/>
                      </a:pPr>
                      <a:r>
                        <a:rPr b="1" i="1" lang="en-US" sz="1800"/>
                        <a:t>This software supports all window above window 7.</a:t>
                      </a:r>
                      <a:endParaRPr b="1" i="1" sz="1800"/>
                    </a:p>
                  </a:txBody>
                  <a:tcPr marT="45725" marB="45725" marR="91450" marL="91450"/>
                </a:tc>
              </a:tr>
              <a:tr h="677250">
                <a:tc>
                  <a:txBody>
                    <a:bodyPr/>
                    <a:lstStyle/>
                    <a:p>
                      <a:pPr indent="0" lvl="0" marL="0" marR="0" rtl="0" algn="l">
                        <a:spcBef>
                          <a:spcPts val="0"/>
                        </a:spcBef>
                        <a:spcAft>
                          <a:spcPts val="0"/>
                        </a:spcAft>
                        <a:buNone/>
                      </a:pPr>
                      <a:r>
                        <a:rPr b="1" i="1" lang="en-US" sz="2400"/>
                        <a:t>IMPLEMENTATION</a:t>
                      </a:r>
                      <a:endParaRPr b="1" i="1" sz="2400"/>
                    </a:p>
                  </a:txBody>
                  <a:tcPr marT="45725" marB="45725" marR="91450" marL="91450"/>
                </a:tc>
                <a:tc>
                  <a:txBody>
                    <a:bodyPr/>
                    <a:lstStyle/>
                    <a:p>
                      <a:pPr indent="0" lvl="0" marL="0" marR="0" rtl="0" algn="l">
                        <a:spcBef>
                          <a:spcPts val="0"/>
                        </a:spcBef>
                        <a:spcAft>
                          <a:spcPts val="0"/>
                        </a:spcAft>
                        <a:buNone/>
                      </a:pPr>
                      <a:r>
                        <a:rPr b="1" i="1" lang="en-US" sz="1800"/>
                        <a:t>All user must access the software by opening it in window device.</a:t>
                      </a:r>
                      <a:endParaRPr b="1" i="1" sz="1800"/>
                    </a:p>
                  </a:txBody>
                  <a:tcPr marT="45725" marB="45725" marR="91450" marL="91450"/>
                </a:tc>
              </a:tr>
              <a:tr h="522000">
                <a:tc>
                  <a:txBody>
                    <a:bodyPr/>
                    <a:lstStyle/>
                    <a:p>
                      <a:pPr indent="0" lvl="0" marL="0" marR="0" rtl="0" algn="l">
                        <a:spcBef>
                          <a:spcPts val="0"/>
                        </a:spcBef>
                        <a:spcAft>
                          <a:spcPts val="0"/>
                        </a:spcAft>
                        <a:buNone/>
                      </a:pPr>
                      <a:r>
                        <a:rPr b="1" i="1" lang="en-US" sz="2400"/>
                        <a:t>OPERATION</a:t>
                      </a:r>
                      <a:endParaRPr b="1" i="1" sz="2400"/>
                    </a:p>
                  </a:txBody>
                  <a:tcPr marT="45725" marB="45725" marR="91450" marL="91450"/>
                </a:tc>
                <a:tc>
                  <a:txBody>
                    <a:bodyPr/>
                    <a:lstStyle/>
                    <a:p>
                      <a:pPr indent="0" lvl="0" marL="0" marR="0" rtl="0" algn="l">
                        <a:spcBef>
                          <a:spcPts val="0"/>
                        </a:spcBef>
                        <a:spcAft>
                          <a:spcPts val="0"/>
                        </a:spcAft>
                        <a:buNone/>
                      </a:pPr>
                      <a:r>
                        <a:rPr b="1" i="1" lang="en-US" sz="1800"/>
                        <a:t>All the operation performed by the settings in the software.</a:t>
                      </a:r>
                      <a:endParaRPr b="1" i="1" sz="1800"/>
                    </a:p>
                  </a:txBody>
                  <a:tcPr marT="45725" marB="45725" marR="91450" marL="91450"/>
                </a:tc>
              </a:tr>
              <a:tr h="522000">
                <a:tc>
                  <a:txBody>
                    <a:bodyPr/>
                    <a:lstStyle/>
                    <a:p>
                      <a:pPr indent="0" lvl="0" marL="0" marR="0" rtl="0" algn="l">
                        <a:spcBef>
                          <a:spcPts val="0"/>
                        </a:spcBef>
                        <a:spcAft>
                          <a:spcPts val="0"/>
                        </a:spcAft>
                        <a:buNone/>
                      </a:pPr>
                      <a:r>
                        <a:rPr b="1" i="1" lang="en-US" sz="2400"/>
                        <a:t>LEGAL</a:t>
                      </a:r>
                      <a:endParaRPr b="1" i="1" sz="2400"/>
                    </a:p>
                  </a:txBody>
                  <a:tcPr marT="45725" marB="45725" marR="91450" marL="91450"/>
                </a:tc>
                <a:tc>
                  <a:txBody>
                    <a:bodyPr/>
                    <a:lstStyle/>
                    <a:p>
                      <a:pPr indent="0" lvl="0" marL="0" marR="0" rtl="0" algn="l">
                        <a:spcBef>
                          <a:spcPts val="0"/>
                        </a:spcBef>
                        <a:spcAft>
                          <a:spcPts val="0"/>
                        </a:spcAft>
                        <a:buNone/>
                      </a:pPr>
                      <a:r>
                        <a:rPr b="1" i="1" lang="en-US" sz="1800"/>
                        <a:t>The software should be used as required by local law.</a:t>
                      </a:r>
                      <a:endParaRPr b="1" i="1" sz="1800"/>
                    </a:p>
                  </a:txBody>
                  <a:tcPr marT="45725" marB="45725" marR="91450" marL="91450"/>
                </a:tc>
              </a:tr>
            </a:tbl>
          </a:graphicData>
        </a:graphic>
      </p:graphicFrame>
    </p:spTree>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   SYSTEM ANALYSIS</a:t>
            </a:r>
            <a:endParaRPr/>
          </a:p>
        </p:txBody>
      </p:sp>
      <p:sp>
        <p:nvSpPr>
          <p:cNvPr id="203" name="Google Shape;203;p20"/>
          <p:cNvSpPr txBox="1"/>
          <p:nvPr/>
        </p:nvSpPr>
        <p:spPr>
          <a:xfrm>
            <a:off x="422151" y="1199022"/>
            <a:ext cx="537599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262626"/>
                </a:solidFill>
                <a:latin typeface="Algerian"/>
                <a:ea typeface="Algerian"/>
                <a:cs typeface="Algerian"/>
                <a:sym typeface="Algerian"/>
              </a:rPr>
              <a:t>METHODOLOGIES  USED</a:t>
            </a:r>
            <a:endParaRPr/>
          </a:p>
        </p:txBody>
      </p:sp>
      <p:pic>
        <p:nvPicPr>
          <p:cNvPr id="204" name="Google Shape;204;p20"/>
          <p:cNvPicPr preferRelativeResize="0"/>
          <p:nvPr/>
        </p:nvPicPr>
        <p:blipFill rotWithShape="1">
          <a:blip r:embed="rId3">
            <a:alphaModFix/>
          </a:blip>
          <a:srcRect b="0" l="0" r="0" t="0"/>
          <a:stretch/>
        </p:blipFill>
        <p:spPr>
          <a:xfrm>
            <a:off x="6367062" y="1464816"/>
            <a:ext cx="5520137" cy="5228946"/>
          </a:xfrm>
          <a:prstGeom prst="rect">
            <a:avLst/>
          </a:prstGeom>
          <a:noFill/>
          <a:ln>
            <a:noFill/>
          </a:ln>
        </p:spPr>
      </p:pic>
      <p:sp>
        <p:nvSpPr>
          <p:cNvPr id="205" name="Google Shape;205;p20"/>
          <p:cNvSpPr/>
          <p:nvPr/>
        </p:nvSpPr>
        <p:spPr>
          <a:xfrm>
            <a:off x="284086" y="2123879"/>
            <a:ext cx="5732016" cy="424731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rgbClr val="000000"/>
                </a:solidFill>
                <a:latin typeface="verdana"/>
                <a:ea typeface="verdana"/>
                <a:cs typeface="verdana"/>
                <a:sym typeface="verdana"/>
              </a:rPr>
              <a:t>The spiral model, initially proposed by Boehm, is an evolutionary software process model that couples the iterative feature of prototyping with the controlled and systematic aspects of the linear sequential model. </a:t>
            </a:r>
            <a:endParaRPr/>
          </a:p>
          <a:p>
            <a:pPr indent="0" lvl="0" marL="0" marR="0" rtl="0" algn="just">
              <a:spcBef>
                <a:spcPts val="0"/>
              </a:spcBef>
              <a:spcAft>
                <a:spcPts val="0"/>
              </a:spcAft>
              <a:buNone/>
            </a:pPr>
            <a:r>
              <a:t/>
            </a:r>
            <a:endParaRPr sz="1800">
              <a:solidFill>
                <a:srgbClr val="000000"/>
              </a:solidFill>
              <a:latin typeface="verdana"/>
              <a:ea typeface="verdana"/>
              <a:cs typeface="verdana"/>
              <a:sym typeface="verdana"/>
            </a:endParaRPr>
          </a:p>
          <a:p>
            <a:pPr indent="0" lvl="0" marL="0" marR="0" rtl="0" algn="just">
              <a:spcBef>
                <a:spcPts val="0"/>
              </a:spcBef>
              <a:spcAft>
                <a:spcPts val="0"/>
              </a:spcAft>
              <a:buNone/>
            </a:pPr>
            <a:r>
              <a:rPr lang="en-US" sz="1800">
                <a:solidFill>
                  <a:srgbClr val="000000"/>
                </a:solidFill>
                <a:latin typeface="verdana"/>
                <a:ea typeface="verdana"/>
                <a:cs typeface="verdana"/>
                <a:sym typeface="verdana"/>
              </a:rPr>
              <a:t>It implements the potential for rapid development of new versions of the software. Using the spiral model, the software is developed in a series of incremental releases. During the early iterations, the additional release may be a paper model or prototype. During later iterations, more and more complete versions of the engineered system are produced.</a:t>
            </a:r>
            <a:endParaRP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     user and role’s</a:t>
            </a:r>
            <a:endParaRPr i="1" sz="4000">
              <a:solidFill>
                <a:schemeClr val="lt1"/>
              </a:solidFill>
              <a:latin typeface="Algerian"/>
              <a:ea typeface="Algerian"/>
              <a:cs typeface="Algerian"/>
              <a:sym typeface="Algerian"/>
            </a:endParaRPr>
          </a:p>
        </p:txBody>
      </p:sp>
      <p:sp>
        <p:nvSpPr>
          <p:cNvPr id="211" name="Google Shape;211;p21"/>
          <p:cNvSpPr txBox="1"/>
          <p:nvPr/>
        </p:nvSpPr>
        <p:spPr>
          <a:xfrm>
            <a:off x="457200" y="1496290"/>
            <a:ext cx="940723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In this model “image similarity detection for context based search” the role’s of user are:</a:t>
            </a:r>
            <a:endParaRPr/>
          </a:p>
        </p:txBody>
      </p:sp>
      <p:grpSp>
        <p:nvGrpSpPr>
          <p:cNvPr id="212" name="Google Shape;212;p21"/>
          <p:cNvGrpSpPr/>
          <p:nvPr/>
        </p:nvGrpSpPr>
        <p:grpSpPr>
          <a:xfrm>
            <a:off x="727645" y="2202870"/>
            <a:ext cx="10688499" cy="2303576"/>
            <a:chOff x="90336" y="0"/>
            <a:chExt cx="10688499" cy="2303576"/>
          </a:xfrm>
        </p:grpSpPr>
        <p:sp>
          <p:nvSpPr>
            <p:cNvPr id="213" name="Google Shape;213;p21"/>
            <p:cNvSpPr/>
            <p:nvPr/>
          </p:nvSpPr>
          <p:spPr>
            <a:xfrm>
              <a:off x="90336" y="0"/>
              <a:ext cx="534969" cy="680739"/>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txBox="1"/>
            <p:nvPr/>
          </p:nvSpPr>
          <p:spPr>
            <a:xfrm>
              <a:off x="90336" y="0"/>
              <a:ext cx="534969" cy="680739"/>
            </a:xfrm>
            <a:prstGeom prst="rect">
              <a:avLst/>
            </a:prstGeom>
            <a:noFill/>
            <a:ln>
              <a:noFill/>
            </a:ln>
          </p:spPr>
          <p:txBody>
            <a:bodyPr anchorCtr="0" anchor="ctr" bIns="29825" lIns="59675" spcFirstLastPara="1" rIns="0" wrap="square" tIns="29825">
              <a:noAutofit/>
            </a:bodyPr>
            <a:lstStyle/>
            <a:p>
              <a:pPr indent="0" lvl="0" marL="0" marR="0" rtl="0" algn="ctr">
                <a:lnSpc>
                  <a:spcPct val="90000"/>
                </a:lnSpc>
                <a:spcBef>
                  <a:spcPts val="0"/>
                </a:spcBef>
                <a:spcAft>
                  <a:spcPts val="0"/>
                </a:spcAft>
                <a:buClr>
                  <a:schemeClr val="dk1"/>
                </a:buClr>
                <a:buSzPts val="4700"/>
                <a:buFont typeface="Arial"/>
                <a:buNone/>
              </a:pPr>
              <a:r>
                <a:t/>
              </a:r>
              <a:endParaRPr sz="4700">
                <a:solidFill>
                  <a:schemeClr val="lt1"/>
                </a:solidFill>
                <a:latin typeface="Arial"/>
                <a:ea typeface="Arial"/>
                <a:cs typeface="Arial"/>
                <a:sym typeface="Arial"/>
              </a:endParaRPr>
            </a:p>
          </p:txBody>
        </p:sp>
        <p:sp>
          <p:nvSpPr>
            <p:cNvPr id="215" name="Google Shape;215;p21"/>
            <p:cNvSpPr/>
            <p:nvPr/>
          </p:nvSpPr>
          <p:spPr>
            <a:xfrm>
              <a:off x="323211" y="46082"/>
              <a:ext cx="10441770" cy="654326"/>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nvSpPr>
          <p:spPr>
            <a:xfrm>
              <a:off x="650374" y="46082"/>
              <a:ext cx="9787444" cy="654326"/>
            </a:xfrm>
            <a:prstGeom prst="rect">
              <a:avLst/>
            </a:prstGeom>
            <a:noFill/>
            <a:ln>
              <a:noFill/>
            </a:ln>
          </p:spPr>
          <p:txBody>
            <a:bodyPr anchorCtr="0" anchor="ctr" bIns="13950" lIns="27925" spcFirstLastPara="1" rIns="0" wrap="square" tIns="13950">
              <a:noAutofit/>
            </a:bodyPr>
            <a:lstStyle/>
            <a:p>
              <a:pPr indent="0" lvl="0" marL="0" marR="0" rtl="0" algn="ctr">
                <a:lnSpc>
                  <a:spcPct val="9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First of all user will have to select the process which he wants to do on images.</a:t>
              </a:r>
              <a:endParaRPr/>
            </a:p>
          </p:txBody>
        </p:sp>
        <p:sp>
          <p:nvSpPr>
            <p:cNvPr id="217" name="Google Shape;217;p21"/>
            <p:cNvSpPr/>
            <p:nvPr/>
          </p:nvSpPr>
          <p:spPr>
            <a:xfrm>
              <a:off x="185340" y="893413"/>
              <a:ext cx="674761" cy="616735"/>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txBox="1"/>
            <p:nvPr/>
          </p:nvSpPr>
          <p:spPr>
            <a:xfrm>
              <a:off x="493708" y="893413"/>
              <a:ext cx="58026" cy="616735"/>
            </a:xfrm>
            <a:prstGeom prst="rect">
              <a:avLst/>
            </a:prstGeom>
            <a:noFill/>
            <a:ln>
              <a:noFill/>
            </a:ln>
          </p:spPr>
          <p:txBody>
            <a:bodyPr anchorCtr="0" anchor="ctr" bIns="26650" lIns="53325" spcFirstLastPara="1" rIns="0" wrap="square" tIns="26650">
              <a:noAutofit/>
            </a:bodyPr>
            <a:lstStyle/>
            <a:p>
              <a:pPr indent="0" lvl="0" marL="0" marR="0" rtl="0" algn="ctr">
                <a:lnSpc>
                  <a:spcPct val="90000"/>
                </a:lnSpc>
                <a:spcBef>
                  <a:spcPts val="0"/>
                </a:spcBef>
                <a:spcAft>
                  <a:spcPts val="0"/>
                </a:spcAft>
                <a:buClr>
                  <a:schemeClr val="dk1"/>
                </a:buClr>
                <a:buSzPts val="4200"/>
                <a:buFont typeface="Arial"/>
                <a:buNone/>
              </a:pPr>
              <a:r>
                <a:t/>
              </a:r>
              <a:endParaRPr sz="4200">
                <a:solidFill>
                  <a:schemeClr val="lt1"/>
                </a:solidFill>
                <a:latin typeface="Arial"/>
                <a:ea typeface="Arial"/>
                <a:cs typeface="Arial"/>
                <a:sym typeface="Arial"/>
              </a:endParaRPr>
            </a:p>
          </p:txBody>
        </p:sp>
        <p:sp>
          <p:nvSpPr>
            <p:cNvPr id="219" name="Google Shape;219;p21"/>
            <p:cNvSpPr/>
            <p:nvPr/>
          </p:nvSpPr>
          <p:spPr>
            <a:xfrm>
              <a:off x="405378" y="879905"/>
              <a:ext cx="10373457" cy="607532"/>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nvSpPr>
          <p:spPr>
            <a:xfrm>
              <a:off x="709144" y="879905"/>
              <a:ext cx="9765925" cy="607532"/>
            </a:xfrm>
            <a:prstGeom prst="rect">
              <a:avLst/>
            </a:prstGeom>
            <a:noFill/>
            <a:ln>
              <a:noFill/>
            </a:ln>
          </p:spPr>
          <p:txBody>
            <a:bodyPr anchorCtr="0" anchor="ctr" bIns="13950" lIns="27925" spcFirstLastPara="1" rIns="0" wrap="square" tIns="1395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 User’s will have to upload the images according to their need.</a:t>
              </a:r>
              <a:endParaRPr/>
            </a:p>
          </p:txBody>
        </p:sp>
        <p:sp>
          <p:nvSpPr>
            <p:cNvPr id="221" name="Google Shape;221;p21"/>
            <p:cNvSpPr/>
            <p:nvPr/>
          </p:nvSpPr>
          <p:spPr>
            <a:xfrm>
              <a:off x="212699" y="1644908"/>
              <a:ext cx="547870" cy="658668"/>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212699" y="1644908"/>
              <a:ext cx="547870" cy="658668"/>
            </a:xfrm>
            <a:prstGeom prst="rect">
              <a:avLst/>
            </a:prstGeom>
            <a:noFill/>
            <a:ln>
              <a:noFill/>
            </a:ln>
          </p:spPr>
          <p:txBody>
            <a:bodyPr anchorCtr="0" anchor="ctr" bIns="28575" lIns="57150" spcFirstLastPara="1" rIns="0" wrap="square" tIns="28575">
              <a:noAutofit/>
            </a:bodyPr>
            <a:lstStyle/>
            <a:p>
              <a:pPr indent="0" lvl="0" marL="0" marR="0" rtl="0" algn="ctr">
                <a:lnSpc>
                  <a:spcPct val="90000"/>
                </a:lnSpc>
                <a:spcBef>
                  <a:spcPts val="0"/>
                </a:spcBef>
                <a:spcAft>
                  <a:spcPts val="0"/>
                </a:spcAft>
                <a:buClr>
                  <a:schemeClr val="dk1"/>
                </a:buClr>
                <a:buSzPts val="4500"/>
                <a:buFont typeface="Arial"/>
                <a:buNone/>
              </a:pPr>
              <a:r>
                <a:t/>
              </a:r>
              <a:endParaRPr sz="4500">
                <a:solidFill>
                  <a:schemeClr val="lt1"/>
                </a:solidFill>
                <a:latin typeface="Arial"/>
                <a:ea typeface="Arial"/>
                <a:cs typeface="Arial"/>
                <a:sym typeface="Arial"/>
              </a:endParaRPr>
            </a:p>
          </p:txBody>
        </p:sp>
        <p:sp>
          <p:nvSpPr>
            <p:cNvPr id="223" name="Google Shape;223;p21"/>
            <p:cNvSpPr/>
            <p:nvPr/>
          </p:nvSpPr>
          <p:spPr>
            <a:xfrm>
              <a:off x="406426" y="1704398"/>
              <a:ext cx="10372409" cy="589618"/>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nvSpPr>
          <p:spPr>
            <a:xfrm>
              <a:off x="701235" y="1704398"/>
              <a:ext cx="9782791" cy="589618"/>
            </a:xfrm>
            <a:prstGeom prst="rect">
              <a:avLst/>
            </a:prstGeom>
            <a:noFill/>
            <a:ln>
              <a:noFill/>
            </a:ln>
          </p:spPr>
          <p:txBody>
            <a:bodyPr anchorCtr="0" anchor="ctr" bIns="13950" lIns="27925" spcFirstLastPara="1" rIns="0" wrap="square" tIns="13950">
              <a:noAutofit/>
            </a:bodyPr>
            <a:lstStyle/>
            <a:p>
              <a:pPr indent="0" lvl="0" marL="0" marR="0" rtl="0" algn="l">
                <a:lnSpc>
                  <a:spcPct val="9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 User’s will have to submit the images with the requirements for the process.</a:t>
              </a:r>
              <a:endParaRPr/>
            </a:p>
          </p:txBody>
        </p:sp>
      </p:grpSp>
      <p:grpSp>
        <p:nvGrpSpPr>
          <p:cNvPr id="225" name="Google Shape;225;p21"/>
          <p:cNvGrpSpPr/>
          <p:nvPr/>
        </p:nvGrpSpPr>
        <p:grpSpPr>
          <a:xfrm>
            <a:off x="748145" y="4766615"/>
            <a:ext cx="10649650" cy="1667138"/>
            <a:chOff x="0" y="319306"/>
            <a:chExt cx="10649650" cy="1667138"/>
          </a:xfrm>
        </p:grpSpPr>
        <p:sp>
          <p:nvSpPr>
            <p:cNvPr id="226" name="Google Shape;226;p21"/>
            <p:cNvSpPr/>
            <p:nvPr/>
          </p:nvSpPr>
          <p:spPr>
            <a:xfrm>
              <a:off x="0" y="324222"/>
              <a:ext cx="664399" cy="628915"/>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txBox="1"/>
            <p:nvPr/>
          </p:nvSpPr>
          <p:spPr>
            <a:xfrm>
              <a:off x="314458" y="324222"/>
              <a:ext cx="35484" cy="628915"/>
            </a:xfrm>
            <a:prstGeom prst="rect">
              <a:avLst/>
            </a:prstGeom>
            <a:noFill/>
            <a:ln>
              <a:noFill/>
            </a:ln>
          </p:spPr>
          <p:txBody>
            <a:bodyPr anchorCtr="0" anchor="ctr" bIns="27300" lIns="54600" spcFirstLastPara="1" rIns="0" wrap="square" tIns="27300">
              <a:noAutofit/>
            </a:bodyPr>
            <a:lstStyle/>
            <a:p>
              <a:pPr indent="0" lvl="0" marL="0" marR="0" rtl="0" algn="ctr">
                <a:lnSpc>
                  <a:spcPct val="90000"/>
                </a:lnSpc>
                <a:spcBef>
                  <a:spcPts val="0"/>
                </a:spcBef>
                <a:spcAft>
                  <a:spcPts val="0"/>
                </a:spcAft>
                <a:buClr>
                  <a:schemeClr val="dk1"/>
                </a:buClr>
                <a:buSzPts val="4300"/>
                <a:buFont typeface="Arial"/>
                <a:buNone/>
              </a:pPr>
              <a:r>
                <a:t/>
              </a:r>
              <a:endParaRPr sz="4300">
                <a:solidFill>
                  <a:schemeClr val="lt1"/>
                </a:solidFill>
                <a:latin typeface="Arial"/>
                <a:ea typeface="Arial"/>
                <a:cs typeface="Arial"/>
                <a:sym typeface="Arial"/>
              </a:endParaRPr>
            </a:p>
          </p:txBody>
        </p:sp>
        <p:sp>
          <p:nvSpPr>
            <p:cNvPr id="228" name="Google Shape;228;p21"/>
            <p:cNvSpPr/>
            <p:nvPr/>
          </p:nvSpPr>
          <p:spPr>
            <a:xfrm>
              <a:off x="229215" y="319306"/>
              <a:ext cx="10420435" cy="641853"/>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nvSpPr>
          <p:spPr>
            <a:xfrm>
              <a:off x="550142" y="319306"/>
              <a:ext cx="9778582" cy="641853"/>
            </a:xfrm>
            <a:prstGeom prst="rect">
              <a:avLst/>
            </a:prstGeom>
            <a:noFill/>
            <a:ln>
              <a:noFill/>
            </a:ln>
          </p:spPr>
          <p:txBody>
            <a:bodyPr anchorCtr="0" anchor="ctr" bIns="15225" lIns="30475" spcFirstLastPara="1" rIns="0" wrap="square" tIns="15225">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User’s can the see the result of  the process.</a:t>
              </a:r>
              <a:endParaRPr/>
            </a:p>
          </p:txBody>
        </p:sp>
        <p:sp>
          <p:nvSpPr>
            <p:cNvPr id="230" name="Google Shape;230;p21"/>
            <p:cNvSpPr/>
            <p:nvPr/>
          </p:nvSpPr>
          <p:spPr>
            <a:xfrm>
              <a:off x="73380" y="1274770"/>
              <a:ext cx="579478" cy="711674"/>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nvSpPr>
          <p:spPr>
            <a:xfrm>
              <a:off x="73380" y="1274770"/>
              <a:ext cx="579478" cy="711674"/>
            </a:xfrm>
            <a:prstGeom prst="rect">
              <a:avLst/>
            </a:prstGeom>
            <a:noFill/>
            <a:ln>
              <a:noFill/>
            </a:ln>
          </p:spPr>
          <p:txBody>
            <a:bodyPr anchorCtr="0" anchor="ctr" bIns="31100" lIns="62225" spcFirstLastPara="1" rIns="0" wrap="square" tIns="31100">
              <a:noAutofit/>
            </a:bodyPr>
            <a:lstStyle/>
            <a:p>
              <a:pPr indent="0" lvl="0" marL="0" marR="0" rtl="0" algn="ctr">
                <a:lnSpc>
                  <a:spcPct val="90000"/>
                </a:lnSpc>
                <a:spcBef>
                  <a:spcPts val="0"/>
                </a:spcBef>
                <a:spcAft>
                  <a:spcPts val="0"/>
                </a:spcAft>
                <a:buClr>
                  <a:schemeClr val="dk1"/>
                </a:buClr>
                <a:buSzPts val="4900"/>
                <a:buFont typeface="Arial"/>
                <a:buNone/>
              </a:pPr>
              <a:r>
                <a:t/>
              </a:r>
              <a:endParaRPr sz="4900">
                <a:solidFill>
                  <a:schemeClr val="lt1"/>
                </a:solidFill>
                <a:latin typeface="Arial"/>
                <a:ea typeface="Arial"/>
                <a:cs typeface="Arial"/>
                <a:sym typeface="Arial"/>
              </a:endParaRPr>
            </a:p>
          </p:txBody>
        </p:sp>
        <p:sp>
          <p:nvSpPr>
            <p:cNvPr id="232" name="Google Shape;232;p21"/>
            <p:cNvSpPr/>
            <p:nvPr/>
          </p:nvSpPr>
          <p:spPr>
            <a:xfrm>
              <a:off x="292912" y="1269403"/>
              <a:ext cx="10305815" cy="676552"/>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txBox="1"/>
            <p:nvPr/>
          </p:nvSpPr>
          <p:spPr>
            <a:xfrm>
              <a:off x="631188" y="1269403"/>
              <a:ext cx="9629263" cy="676552"/>
            </a:xfrm>
            <a:prstGeom prst="rect">
              <a:avLst/>
            </a:prstGeom>
            <a:noFill/>
            <a:ln>
              <a:noFill/>
            </a:ln>
          </p:spPr>
          <p:txBody>
            <a:bodyPr anchorCtr="0" anchor="ctr" bIns="15225" lIns="30475" spcFirstLastPara="1" rIns="0" wrap="square" tIns="15225">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user’s can download the result.  </a:t>
              </a:r>
              <a:endParaRPr/>
            </a:p>
          </p:txBody>
        </p:sp>
      </p:grpSp>
    </p:spTree>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System analysis (Gantt chart)</a:t>
            </a:r>
            <a:endParaRPr i="1" sz="4000">
              <a:solidFill>
                <a:schemeClr val="lt1"/>
              </a:solidFill>
              <a:latin typeface="Algerian"/>
              <a:ea typeface="Algerian"/>
              <a:cs typeface="Algerian"/>
              <a:sym typeface="Algerian"/>
            </a:endParaRPr>
          </a:p>
        </p:txBody>
      </p:sp>
      <p:graphicFrame>
        <p:nvGraphicFramePr>
          <p:cNvPr id="239" name="Google Shape;239;p22"/>
          <p:cNvGraphicFramePr/>
          <p:nvPr/>
        </p:nvGraphicFramePr>
        <p:xfrm>
          <a:off x="333374" y="1203649"/>
          <a:ext cx="3000000" cy="3000000"/>
        </p:xfrm>
        <a:graphic>
          <a:graphicData uri="http://schemas.openxmlformats.org/drawingml/2006/table">
            <a:tbl>
              <a:tblPr>
                <a:noFill/>
                <a:tableStyleId>{7D3F052F-C8BA-4868-9538-18703CA5F09A}</a:tableStyleId>
              </a:tblPr>
              <a:tblGrid>
                <a:gridCol w="1890625"/>
                <a:gridCol w="1680550"/>
                <a:gridCol w="1785600"/>
                <a:gridCol w="1575525"/>
                <a:gridCol w="1540500"/>
                <a:gridCol w="1488000"/>
                <a:gridCol w="1593025"/>
              </a:tblGrid>
              <a:tr h="609800">
                <a:tc>
                  <a:txBody>
                    <a:bodyPr/>
                    <a:lstStyle/>
                    <a:p>
                      <a:pPr indent="0" lvl="0" marL="0" marR="0" rtl="0" algn="just">
                        <a:lnSpc>
                          <a:spcPct val="115000"/>
                        </a:lnSpc>
                        <a:spcBef>
                          <a:spcPts val="0"/>
                        </a:spcBef>
                        <a:spcAft>
                          <a:spcPts val="0"/>
                        </a:spcAft>
                        <a:buNone/>
                      </a:pPr>
                      <a:r>
                        <a:rPr lang="en-US" sz="2000"/>
                        <a:t>Task</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4Jan-30Jan</a:t>
                      </a:r>
                      <a:endParaRPr sz="1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31Jan-9Feb</a:t>
                      </a:r>
                      <a:endParaRPr sz="1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10Feb-12Mar</a:t>
                      </a:r>
                      <a:endParaRPr sz="1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13Mar-16Apr</a:t>
                      </a:r>
                      <a:endParaRPr sz="1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17Apr-22Apr</a:t>
                      </a:r>
                      <a:endParaRPr sz="1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800"/>
                        <a:t>23Apr-28Apr</a:t>
                      </a:r>
                      <a:endParaRPr sz="1800">
                        <a:latin typeface="Arial"/>
                        <a:ea typeface="Arial"/>
                        <a:cs typeface="Arial"/>
                        <a:sym typeface="Arial"/>
                      </a:endParaRPr>
                    </a:p>
                  </a:txBody>
                  <a:tcPr marT="0" marB="0" marR="49525" marL="49525">
                    <a:solidFill>
                      <a:schemeClr val="lt1"/>
                    </a:solidFill>
                  </a:tcPr>
                </a:tc>
              </a:tr>
              <a:tr h="685575">
                <a:tc>
                  <a:txBody>
                    <a:bodyPr/>
                    <a:lstStyle/>
                    <a:p>
                      <a:pPr indent="0" lvl="0" marL="0" marR="0" rtl="0" algn="just">
                        <a:lnSpc>
                          <a:spcPct val="115000"/>
                        </a:lnSpc>
                        <a:spcBef>
                          <a:spcPts val="0"/>
                        </a:spcBef>
                        <a:spcAft>
                          <a:spcPts val="0"/>
                        </a:spcAft>
                        <a:buNone/>
                      </a:pPr>
                      <a:r>
                        <a:rPr lang="en-US" sz="2000"/>
                        <a:t>Develop project proposal </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27 days</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r>
              <a:tr h="685575">
                <a:tc>
                  <a:txBody>
                    <a:bodyPr/>
                    <a:lstStyle/>
                    <a:p>
                      <a:pPr indent="0" lvl="0" marL="0" marR="0" rtl="0" algn="just">
                        <a:lnSpc>
                          <a:spcPct val="115000"/>
                        </a:lnSpc>
                        <a:spcBef>
                          <a:spcPts val="0"/>
                        </a:spcBef>
                        <a:spcAft>
                          <a:spcPts val="0"/>
                        </a:spcAft>
                        <a:buNone/>
                      </a:pPr>
                      <a:r>
                        <a:rPr lang="en-US" sz="2000"/>
                        <a:t>Analysis</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10 days</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r>
              <a:tr h="893575">
                <a:tc>
                  <a:txBody>
                    <a:bodyPr/>
                    <a:lstStyle/>
                    <a:p>
                      <a:pPr indent="0" lvl="0" marL="0" marR="0" rtl="0" algn="just">
                        <a:lnSpc>
                          <a:spcPct val="115000"/>
                        </a:lnSpc>
                        <a:spcBef>
                          <a:spcPts val="0"/>
                        </a:spcBef>
                        <a:spcAft>
                          <a:spcPts val="0"/>
                        </a:spcAft>
                        <a:buNone/>
                      </a:pPr>
                      <a:r>
                        <a:rPr lang="en-US" sz="2000"/>
                        <a:t>Designing</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30 days</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r>
              <a:tr h="893575">
                <a:tc>
                  <a:txBody>
                    <a:bodyPr/>
                    <a:lstStyle/>
                    <a:p>
                      <a:pPr indent="0" lvl="0" marL="0" marR="0" rtl="0" algn="just">
                        <a:lnSpc>
                          <a:spcPct val="115000"/>
                        </a:lnSpc>
                        <a:spcBef>
                          <a:spcPts val="0"/>
                        </a:spcBef>
                        <a:spcAft>
                          <a:spcPts val="0"/>
                        </a:spcAft>
                        <a:buNone/>
                      </a:pPr>
                      <a:r>
                        <a:rPr lang="en-US" sz="2000"/>
                        <a:t>Coding</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34days</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r>
              <a:tr h="685575">
                <a:tc>
                  <a:txBody>
                    <a:bodyPr/>
                    <a:lstStyle/>
                    <a:p>
                      <a:pPr indent="0" lvl="0" marL="0" marR="0" rtl="0" algn="just">
                        <a:lnSpc>
                          <a:spcPct val="115000"/>
                        </a:lnSpc>
                        <a:spcBef>
                          <a:spcPts val="0"/>
                        </a:spcBef>
                        <a:spcAft>
                          <a:spcPts val="0"/>
                        </a:spcAft>
                        <a:buNone/>
                      </a:pPr>
                      <a:r>
                        <a:rPr lang="en-US" sz="2000"/>
                        <a:t>Unit Testing</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5 days</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r>
              <a:tr h="685575">
                <a:tc>
                  <a:txBody>
                    <a:bodyPr/>
                    <a:lstStyle/>
                    <a:p>
                      <a:pPr indent="0" lvl="0" marL="0" marR="0" rtl="0" algn="just">
                        <a:lnSpc>
                          <a:spcPct val="115000"/>
                        </a:lnSpc>
                        <a:spcBef>
                          <a:spcPts val="0"/>
                        </a:spcBef>
                        <a:spcAft>
                          <a:spcPts val="0"/>
                        </a:spcAft>
                        <a:buNone/>
                      </a:pPr>
                      <a:r>
                        <a:rPr lang="en-US" sz="2000"/>
                        <a:t>Implementation</a:t>
                      </a:r>
                      <a:endParaRPr sz="20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1000"/>
                        <a:t> </a:t>
                      </a:r>
                      <a:endParaRPr sz="800">
                        <a:latin typeface="Arial"/>
                        <a:ea typeface="Arial"/>
                        <a:cs typeface="Arial"/>
                        <a:sym typeface="Arial"/>
                      </a:endParaRPr>
                    </a:p>
                  </a:txBody>
                  <a:tcPr marT="0" marB="0" marR="49525" marL="49525">
                    <a:solidFill>
                      <a:schemeClr val="lt1"/>
                    </a:solidFill>
                  </a:tcPr>
                </a:tc>
                <a:tc>
                  <a:txBody>
                    <a:bodyPr/>
                    <a:lstStyle/>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800"/>
                        <a:t> </a:t>
                      </a:r>
                      <a:endParaRPr/>
                    </a:p>
                    <a:p>
                      <a:pPr indent="0" lvl="0" marL="0" marR="0" rtl="0" algn="just">
                        <a:lnSpc>
                          <a:spcPct val="115000"/>
                        </a:lnSpc>
                        <a:spcBef>
                          <a:spcPts val="0"/>
                        </a:spcBef>
                        <a:spcAft>
                          <a:spcPts val="0"/>
                        </a:spcAft>
                        <a:buNone/>
                      </a:pPr>
                      <a:r>
                        <a:rPr lang="en-US" sz="1000"/>
                        <a:t>5 days</a:t>
                      </a:r>
                      <a:endParaRPr sz="800">
                        <a:latin typeface="Arial"/>
                        <a:ea typeface="Arial"/>
                        <a:cs typeface="Arial"/>
                        <a:sym typeface="Arial"/>
                      </a:endParaRPr>
                    </a:p>
                  </a:txBody>
                  <a:tcPr marT="0" marB="0" marR="49525" marL="49525">
                    <a:solidFill>
                      <a:schemeClr val="lt1"/>
                    </a:solidFill>
                  </a:tcPr>
                </a:tc>
              </a:tr>
            </a:tbl>
          </a:graphicData>
        </a:graphic>
      </p:graphicFrame>
      <p:grpSp>
        <p:nvGrpSpPr>
          <p:cNvPr id="240" name="Google Shape;240;p22"/>
          <p:cNvGrpSpPr/>
          <p:nvPr/>
        </p:nvGrpSpPr>
        <p:grpSpPr>
          <a:xfrm flipH="1" rot="10800000">
            <a:off x="2267547" y="2018071"/>
            <a:ext cx="1042269" cy="180843"/>
            <a:chOff x="27375" y="46675"/>
            <a:chExt cx="469725" cy="70200"/>
          </a:xfrm>
        </p:grpSpPr>
        <p:sp>
          <p:nvSpPr>
            <p:cNvPr id="241" name="Google Shape;241;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42" name="Google Shape;242;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43" name="Google Shape;243;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grpSp>
        <p:nvGrpSpPr>
          <p:cNvPr id="244" name="Google Shape;244;p22"/>
          <p:cNvGrpSpPr/>
          <p:nvPr/>
        </p:nvGrpSpPr>
        <p:grpSpPr>
          <a:xfrm flipH="1" rot="10800000">
            <a:off x="4006903" y="2630468"/>
            <a:ext cx="1042269" cy="180843"/>
            <a:chOff x="27375" y="46675"/>
            <a:chExt cx="469725" cy="70200"/>
          </a:xfrm>
        </p:grpSpPr>
        <p:sp>
          <p:nvSpPr>
            <p:cNvPr id="245" name="Google Shape;245;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46" name="Google Shape;246;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47" name="Google Shape;247;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grpSp>
        <p:nvGrpSpPr>
          <p:cNvPr id="248" name="Google Shape;248;p22"/>
          <p:cNvGrpSpPr/>
          <p:nvPr/>
        </p:nvGrpSpPr>
        <p:grpSpPr>
          <a:xfrm flipH="1" rot="10800000">
            <a:off x="5773426" y="3364482"/>
            <a:ext cx="1042269" cy="180843"/>
            <a:chOff x="27375" y="46675"/>
            <a:chExt cx="469725" cy="70200"/>
          </a:xfrm>
        </p:grpSpPr>
        <p:sp>
          <p:nvSpPr>
            <p:cNvPr id="249" name="Google Shape;249;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0" name="Google Shape;250;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1" name="Google Shape;251;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grpSp>
        <p:nvGrpSpPr>
          <p:cNvPr id="252" name="Google Shape;252;p22"/>
          <p:cNvGrpSpPr/>
          <p:nvPr/>
        </p:nvGrpSpPr>
        <p:grpSpPr>
          <a:xfrm flipH="1" rot="10800000">
            <a:off x="7349913" y="4295884"/>
            <a:ext cx="1042269" cy="180843"/>
            <a:chOff x="27375" y="46675"/>
            <a:chExt cx="469725" cy="70200"/>
          </a:xfrm>
        </p:grpSpPr>
        <p:sp>
          <p:nvSpPr>
            <p:cNvPr id="253" name="Google Shape;253;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4" name="Google Shape;254;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5" name="Google Shape;255;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grpSp>
        <p:nvGrpSpPr>
          <p:cNvPr id="256" name="Google Shape;256;p22"/>
          <p:cNvGrpSpPr/>
          <p:nvPr/>
        </p:nvGrpSpPr>
        <p:grpSpPr>
          <a:xfrm flipH="1" rot="10800000">
            <a:off x="8885920" y="5147916"/>
            <a:ext cx="1042269" cy="180843"/>
            <a:chOff x="27375" y="46675"/>
            <a:chExt cx="469725" cy="70200"/>
          </a:xfrm>
        </p:grpSpPr>
        <p:sp>
          <p:nvSpPr>
            <p:cNvPr id="257" name="Google Shape;257;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8" name="Google Shape;258;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59" name="Google Shape;259;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cxnSp>
        <p:nvCxnSpPr>
          <p:cNvPr id="260" name="Google Shape;260;p22"/>
          <p:cNvCxnSpPr/>
          <p:nvPr/>
        </p:nvCxnSpPr>
        <p:spPr>
          <a:xfrm flipH="1">
            <a:off x="2194234" y="1203037"/>
            <a:ext cx="34082" cy="5139822"/>
          </a:xfrm>
          <a:prstGeom prst="straightConnector1">
            <a:avLst/>
          </a:prstGeom>
          <a:noFill/>
          <a:ln cap="flat" cmpd="sng" w="9525">
            <a:solidFill>
              <a:schemeClr val="dk1"/>
            </a:solidFill>
            <a:prstDash val="solid"/>
            <a:miter lim="800000"/>
            <a:headEnd len="sm" w="sm" type="none"/>
            <a:tailEnd len="sm" w="sm" type="none"/>
          </a:ln>
        </p:spPr>
      </p:cxnSp>
      <p:grpSp>
        <p:nvGrpSpPr>
          <p:cNvPr id="261" name="Google Shape;261;p22"/>
          <p:cNvGrpSpPr/>
          <p:nvPr/>
        </p:nvGrpSpPr>
        <p:grpSpPr>
          <a:xfrm flipH="1" rot="10800000">
            <a:off x="10387367" y="5822099"/>
            <a:ext cx="1042269" cy="180843"/>
            <a:chOff x="27375" y="46675"/>
            <a:chExt cx="469725" cy="70200"/>
          </a:xfrm>
        </p:grpSpPr>
        <p:sp>
          <p:nvSpPr>
            <p:cNvPr id="262" name="Google Shape;262;p22"/>
            <p:cNvSpPr/>
            <p:nvPr/>
          </p:nvSpPr>
          <p:spPr>
            <a:xfrm>
              <a:off x="27375" y="46675"/>
              <a:ext cx="469725" cy="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63" name="Google Shape;263;p22"/>
            <p:cNvSpPr/>
            <p:nvPr/>
          </p:nvSpPr>
          <p:spPr>
            <a:xfrm>
              <a:off x="27375" y="59975"/>
              <a:ext cx="390600" cy="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64" name="Google Shape;264;p22"/>
            <p:cNvSpPr/>
            <p:nvPr/>
          </p:nvSpPr>
          <p:spPr>
            <a:xfrm>
              <a:off x="427500" y="46675"/>
              <a:ext cx="69600" cy="70200"/>
            </a:xfrm>
            <a:prstGeom prst="diamond">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grpSp>
      <p:cxnSp>
        <p:nvCxnSpPr>
          <p:cNvPr id="265" name="Google Shape;265;p22"/>
          <p:cNvCxnSpPr/>
          <p:nvPr/>
        </p:nvCxnSpPr>
        <p:spPr>
          <a:xfrm flipH="1">
            <a:off x="3881246" y="1203649"/>
            <a:ext cx="68164" cy="5139210"/>
          </a:xfrm>
          <a:prstGeom prst="straightConnector1">
            <a:avLst/>
          </a:prstGeom>
          <a:noFill/>
          <a:ln cap="flat" cmpd="sng" w="9525">
            <a:solidFill>
              <a:schemeClr val="dk1"/>
            </a:solidFill>
            <a:prstDash val="solid"/>
            <a:miter lim="800000"/>
            <a:headEnd len="sm" w="sm" type="none"/>
            <a:tailEnd len="sm" w="sm" type="none"/>
          </a:ln>
        </p:spPr>
      </p:cxnSp>
      <p:cxnSp>
        <p:nvCxnSpPr>
          <p:cNvPr id="266" name="Google Shape;266;p22"/>
          <p:cNvCxnSpPr/>
          <p:nvPr/>
        </p:nvCxnSpPr>
        <p:spPr>
          <a:xfrm flipH="1">
            <a:off x="5676794" y="1204262"/>
            <a:ext cx="41008" cy="5138597"/>
          </a:xfrm>
          <a:prstGeom prst="straightConnector1">
            <a:avLst/>
          </a:prstGeom>
          <a:noFill/>
          <a:ln cap="flat" cmpd="sng" w="9525">
            <a:solidFill>
              <a:schemeClr val="dk1"/>
            </a:solidFill>
            <a:prstDash val="solid"/>
            <a:miter lim="800000"/>
            <a:headEnd len="sm" w="sm" type="none"/>
            <a:tailEnd len="sm" w="sm" type="none"/>
          </a:ln>
        </p:spPr>
      </p:cxnSp>
      <p:cxnSp>
        <p:nvCxnSpPr>
          <p:cNvPr id="267" name="Google Shape;267;p22"/>
          <p:cNvCxnSpPr/>
          <p:nvPr/>
        </p:nvCxnSpPr>
        <p:spPr>
          <a:xfrm>
            <a:off x="7256600" y="1203649"/>
            <a:ext cx="0" cy="5139210"/>
          </a:xfrm>
          <a:prstGeom prst="straightConnector1">
            <a:avLst/>
          </a:prstGeom>
          <a:noFill/>
          <a:ln cap="flat" cmpd="sng" w="9525">
            <a:solidFill>
              <a:schemeClr val="dk1"/>
            </a:solidFill>
            <a:prstDash val="solid"/>
            <a:miter lim="800000"/>
            <a:headEnd len="sm" w="sm" type="none"/>
            <a:tailEnd len="sm" w="sm" type="none"/>
          </a:ln>
        </p:spPr>
      </p:cxnSp>
      <p:cxnSp>
        <p:nvCxnSpPr>
          <p:cNvPr id="268" name="Google Shape;268;p22"/>
          <p:cNvCxnSpPr/>
          <p:nvPr/>
        </p:nvCxnSpPr>
        <p:spPr>
          <a:xfrm>
            <a:off x="8817922" y="1203649"/>
            <a:ext cx="0" cy="5139210"/>
          </a:xfrm>
          <a:prstGeom prst="straightConnector1">
            <a:avLst/>
          </a:prstGeom>
          <a:noFill/>
          <a:ln cap="flat" cmpd="sng" w="9525">
            <a:solidFill>
              <a:schemeClr val="dk1"/>
            </a:solidFill>
            <a:prstDash val="solid"/>
            <a:miter lim="800000"/>
            <a:headEnd len="sm" w="sm" type="none"/>
            <a:tailEnd len="sm" w="sm" type="none"/>
          </a:ln>
        </p:spPr>
      </p:cxnSp>
      <p:cxnSp>
        <p:nvCxnSpPr>
          <p:cNvPr id="269" name="Google Shape;269;p22"/>
          <p:cNvCxnSpPr/>
          <p:nvPr/>
        </p:nvCxnSpPr>
        <p:spPr>
          <a:xfrm>
            <a:off x="10273498" y="1203649"/>
            <a:ext cx="0" cy="5139210"/>
          </a:xfrm>
          <a:prstGeom prst="straightConnector1">
            <a:avLst/>
          </a:prstGeom>
          <a:noFill/>
          <a:ln cap="flat" cmpd="sng" w="9525">
            <a:solidFill>
              <a:schemeClr val="dk1"/>
            </a:solidFill>
            <a:prstDash val="solid"/>
            <a:miter lim="800000"/>
            <a:headEnd len="sm" w="sm" type="none"/>
            <a:tailEnd len="sm" w="sm" type="none"/>
          </a:ln>
        </p:spPr>
      </p:cxnSp>
      <p:cxnSp>
        <p:nvCxnSpPr>
          <p:cNvPr id="270" name="Google Shape;270;p22"/>
          <p:cNvCxnSpPr/>
          <p:nvPr/>
        </p:nvCxnSpPr>
        <p:spPr>
          <a:xfrm>
            <a:off x="11887198" y="1203649"/>
            <a:ext cx="0" cy="5139210"/>
          </a:xfrm>
          <a:prstGeom prst="straightConnector1">
            <a:avLst/>
          </a:prstGeom>
          <a:noFill/>
          <a:ln cap="flat" cmpd="sng" w="9525">
            <a:solidFill>
              <a:schemeClr val="dk1"/>
            </a:solidFill>
            <a:prstDash val="solid"/>
            <a:miter lim="800000"/>
            <a:headEnd len="sm" w="sm" type="none"/>
            <a:tailEnd len="sm" w="sm" type="none"/>
          </a:ln>
        </p:spPr>
      </p:cxnSp>
      <p:cxnSp>
        <p:nvCxnSpPr>
          <p:cNvPr id="271" name="Google Shape;271;p22"/>
          <p:cNvCxnSpPr/>
          <p:nvPr/>
        </p:nvCxnSpPr>
        <p:spPr>
          <a:xfrm>
            <a:off x="304798" y="1203037"/>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2" name="Google Shape;272;p22"/>
          <p:cNvCxnSpPr/>
          <p:nvPr/>
        </p:nvCxnSpPr>
        <p:spPr>
          <a:xfrm>
            <a:off x="304801" y="1203649"/>
            <a:ext cx="0" cy="5139210"/>
          </a:xfrm>
          <a:prstGeom prst="straightConnector1">
            <a:avLst/>
          </a:prstGeom>
          <a:noFill/>
          <a:ln cap="flat" cmpd="sng" w="9525">
            <a:solidFill>
              <a:schemeClr val="dk1"/>
            </a:solidFill>
            <a:prstDash val="solid"/>
            <a:miter lim="800000"/>
            <a:headEnd len="sm" w="sm" type="none"/>
            <a:tailEnd len="sm" w="sm" type="none"/>
          </a:ln>
        </p:spPr>
      </p:cxnSp>
      <p:cxnSp>
        <p:nvCxnSpPr>
          <p:cNvPr id="273" name="Google Shape;273;p22"/>
          <p:cNvCxnSpPr/>
          <p:nvPr/>
        </p:nvCxnSpPr>
        <p:spPr>
          <a:xfrm>
            <a:off x="304801" y="1803918"/>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4" name="Google Shape;274;p22"/>
          <p:cNvCxnSpPr/>
          <p:nvPr/>
        </p:nvCxnSpPr>
        <p:spPr>
          <a:xfrm>
            <a:off x="304801" y="2503714"/>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5" name="Google Shape;275;p22"/>
          <p:cNvCxnSpPr/>
          <p:nvPr/>
        </p:nvCxnSpPr>
        <p:spPr>
          <a:xfrm>
            <a:off x="304800" y="3194179"/>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6" name="Google Shape;276;p22"/>
          <p:cNvCxnSpPr/>
          <p:nvPr/>
        </p:nvCxnSpPr>
        <p:spPr>
          <a:xfrm>
            <a:off x="333374" y="4099249"/>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7" name="Google Shape;277;p22"/>
          <p:cNvCxnSpPr/>
          <p:nvPr/>
        </p:nvCxnSpPr>
        <p:spPr>
          <a:xfrm>
            <a:off x="304799" y="4964499"/>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8" name="Google Shape;278;p22"/>
          <p:cNvCxnSpPr/>
          <p:nvPr/>
        </p:nvCxnSpPr>
        <p:spPr>
          <a:xfrm>
            <a:off x="304798" y="5666792"/>
            <a:ext cx="11582397" cy="0"/>
          </a:xfrm>
          <a:prstGeom prst="straightConnector1">
            <a:avLst/>
          </a:prstGeom>
          <a:noFill/>
          <a:ln cap="flat" cmpd="sng" w="9525">
            <a:solidFill>
              <a:schemeClr val="accent1"/>
            </a:solidFill>
            <a:prstDash val="solid"/>
            <a:miter lim="800000"/>
            <a:headEnd len="sm" w="sm" type="none"/>
            <a:tailEnd len="sm" w="sm" type="none"/>
          </a:ln>
        </p:spPr>
      </p:cxnSp>
      <p:cxnSp>
        <p:nvCxnSpPr>
          <p:cNvPr id="279" name="Google Shape;279;p22"/>
          <p:cNvCxnSpPr/>
          <p:nvPr/>
        </p:nvCxnSpPr>
        <p:spPr>
          <a:xfrm>
            <a:off x="304798" y="6342859"/>
            <a:ext cx="11582397"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Resources(hardware)</a:t>
            </a:r>
            <a:endParaRPr i="1" sz="4000">
              <a:solidFill>
                <a:schemeClr val="lt1"/>
              </a:solidFill>
              <a:latin typeface="Algerian"/>
              <a:ea typeface="Algerian"/>
              <a:cs typeface="Algerian"/>
              <a:sym typeface="Algerian"/>
            </a:endParaRPr>
          </a:p>
        </p:txBody>
      </p:sp>
      <p:graphicFrame>
        <p:nvGraphicFramePr>
          <p:cNvPr id="285" name="Google Shape;285;p23"/>
          <p:cNvGraphicFramePr/>
          <p:nvPr/>
        </p:nvGraphicFramePr>
        <p:xfrm>
          <a:off x="182454" y="2307217"/>
          <a:ext cx="3000000" cy="3000000"/>
        </p:xfrm>
        <a:graphic>
          <a:graphicData uri="http://schemas.openxmlformats.org/drawingml/2006/table">
            <a:tbl>
              <a:tblPr>
                <a:noFill/>
                <a:tableStyleId>{7D3F052F-C8BA-4868-9538-18703CA5F09A}</a:tableStyleId>
              </a:tblPr>
              <a:tblGrid>
                <a:gridCol w="2146750"/>
                <a:gridCol w="2518000"/>
              </a:tblGrid>
              <a:tr h="723275">
                <a:tc>
                  <a:txBody>
                    <a:bodyPr/>
                    <a:lstStyle/>
                    <a:p>
                      <a:pPr indent="400050" lvl="0" marL="0" marR="0" rtl="0" algn="just">
                        <a:lnSpc>
                          <a:spcPct val="115000"/>
                        </a:lnSpc>
                        <a:spcBef>
                          <a:spcPts val="0"/>
                        </a:spcBef>
                        <a:spcAft>
                          <a:spcPts val="0"/>
                        </a:spcAft>
                        <a:buNone/>
                      </a:pPr>
                      <a:r>
                        <a:rPr lang="en-US" sz="1200"/>
                        <a:t>Processor </a:t>
                      </a:r>
                      <a:endParaRPr sz="1100">
                        <a:latin typeface="Arial"/>
                        <a:ea typeface="Arial"/>
                        <a:cs typeface="Arial"/>
                        <a:sym typeface="Arial"/>
                      </a:endParaRPr>
                    </a:p>
                  </a:txBody>
                  <a:tcPr marT="36200" marB="36200" marR="36200" marL="36200"/>
                </a:tc>
                <a:tc>
                  <a:txBody>
                    <a:bodyPr/>
                    <a:lstStyle/>
                    <a:p>
                      <a:pPr indent="400050" lvl="0" marL="0" marR="0" rtl="0" algn="just">
                        <a:lnSpc>
                          <a:spcPct val="115000"/>
                        </a:lnSpc>
                        <a:spcBef>
                          <a:spcPts val="0"/>
                        </a:spcBef>
                        <a:spcAft>
                          <a:spcPts val="0"/>
                        </a:spcAft>
                        <a:buNone/>
                      </a:pPr>
                      <a:r>
                        <a:rPr lang="en-US" sz="1200"/>
                        <a:t>Dual Core or above</a:t>
                      </a:r>
                      <a:endParaRPr sz="1100">
                        <a:latin typeface="Arial"/>
                        <a:ea typeface="Arial"/>
                        <a:cs typeface="Arial"/>
                        <a:sym typeface="Arial"/>
                      </a:endParaRPr>
                    </a:p>
                  </a:txBody>
                  <a:tcPr marT="36200" marB="36200" marR="36200" marL="36200"/>
                </a:tc>
              </a:tr>
              <a:tr h="600775">
                <a:tc>
                  <a:txBody>
                    <a:bodyPr/>
                    <a:lstStyle/>
                    <a:p>
                      <a:pPr indent="400050" lvl="0" marL="0" marR="0" rtl="0" algn="just">
                        <a:lnSpc>
                          <a:spcPct val="115000"/>
                        </a:lnSpc>
                        <a:spcBef>
                          <a:spcPts val="0"/>
                        </a:spcBef>
                        <a:spcAft>
                          <a:spcPts val="0"/>
                        </a:spcAft>
                        <a:buNone/>
                      </a:pPr>
                      <a:r>
                        <a:rPr lang="en-US" sz="1200"/>
                        <a:t>RAM</a:t>
                      </a:r>
                      <a:endParaRPr sz="1100">
                        <a:latin typeface="Arial"/>
                        <a:ea typeface="Arial"/>
                        <a:cs typeface="Arial"/>
                        <a:sym typeface="Arial"/>
                      </a:endParaRPr>
                    </a:p>
                  </a:txBody>
                  <a:tcPr marT="36200" marB="36200" marR="36200" marL="36200"/>
                </a:tc>
                <a:tc>
                  <a:txBody>
                    <a:bodyPr/>
                    <a:lstStyle/>
                    <a:p>
                      <a:pPr indent="400050" lvl="0" marL="0" marR="0" rtl="0" algn="just">
                        <a:lnSpc>
                          <a:spcPct val="115000"/>
                        </a:lnSpc>
                        <a:spcBef>
                          <a:spcPts val="0"/>
                        </a:spcBef>
                        <a:spcAft>
                          <a:spcPts val="0"/>
                        </a:spcAft>
                        <a:buNone/>
                      </a:pPr>
                      <a:r>
                        <a:rPr lang="en-US" sz="1200"/>
                        <a:t>1 GB </a:t>
                      </a:r>
                      <a:endParaRPr sz="1100">
                        <a:latin typeface="Arial"/>
                        <a:ea typeface="Arial"/>
                        <a:cs typeface="Arial"/>
                        <a:sym typeface="Arial"/>
                      </a:endParaRPr>
                    </a:p>
                  </a:txBody>
                  <a:tcPr marT="36200" marB="36200" marR="36200" marL="36200"/>
                </a:tc>
              </a:tr>
              <a:tr h="600775">
                <a:tc>
                  <a:txBody>
                    <a:bodyPr/>
                    <a:lstStyle/>
                    <a:p>
                      <a:pPr indent="400050" lvl="0" marL="0" marR="0" rtl="0" algn="just">
                        <a:lnSpc>
                          <a:spcPct val="115000"/>
                        </a:lnSpc>
                        <a:spcBef>
                          <a:spcPts val="0"/>
                        </a:spcBef>
                        <a:spcAft>
                          <a:spcPts val="0"/>
                        </a:spcAft>
                        <a:buNone/>
                      </a:pPr>
                      <a:r>
                        <a:rPr lang="en-US" sz="1200"/>
                        <a:t>Disk space</a:t>
                      </a:r>
                      <a:endParaRPr sz="1100">
                        <a:latin typeface="Arial"/>
                        <a:ea typeface="Arial"/>
                        <a:cs typeface="Arial"/>
                        <a:sym typeface="Arial"/>
                      </a:endParaRPr>
                    </a:p>
                  </a:txBody>
                  <a:tcPr marT="36200" marB="36200" marR="36200" marL="36200"/>
                </a:tc>
                <a:tc>
                  <a:txBody>
                    <a:bodyPr/>
                    <a:lstStyle/>
                    <a:p>
                      <a:pPr indent="400050" lvl="0" marL="0" marR="0" rtl="0" algn="just">
                        <a:lnSpc>
                          <a:spcPct val="115000"/>
                        </a:lnSpc>
                        <a:spcBef>
                          <a:spcPts val="0"/>
                        </a:spcBef>
                        <a:spcAft>
                          <a:spcPts val="0"/>
                        </a:spcAft>
                        <a:buNone/>
                      </a:pPr>
                      <a:r>
                        <a:rPr lang="en-US" sz="1200"/>
                        <a:t>500 GB</a:t>
                      </a:r>
                      <a:endParaRPr sz="1100">
                        <a:latin typeface="Arial"/>
                        <a:ea typeface="Arial"/>
                        <a:cs typeface="Arial"/>
                        <a:sym typeface="Arial"/>
                      </a:endParaRPr>
                    </a:p>
                  </a:txBody>
                  <a:tcPr marT="36200" marB="36200" marR="36200" marL="36200"/>
                </a:tc>
              </a:tr>
              <a:tr h="600775">
                <a:tc>
                  <a:txBody>
                    <a:bodyPr/>
                    <a:lstStyle/>
                    <a:p>
                      <a:pPr indent="400050" lvl="0" marL="0" marR="0" rtl="0" algn="just">
                        <a:lnSpc>
                          <a:spcPct val="115000"/>
                        </a:lnSpc>
                        <a:spcBef>
                          <a:spcPts val="0"/>
                        </a:spcBef>
                        <a:spcAft>
                          <a:spcPts val="0"/>
                        </a:spcAft>
                        <a:buNone/>
                      </a:pPr>
                      <a:r>
                        <a:rPr lang="en-US" sz="1200"/>
                        <a:t>Monitor</a:t>
                      </a:r>
                      <a:endParaRPr sz="1100">
                        <a:latin typeface="Arial"/>
                        <a:ea typeface="Arial"/>
                        <a:cs typeface="Arial"/>
                        <a:sym typeface="Arial"/>
                      </a:endParaRPr>
                    </a:p>
                  </a:txBody>
                  <a:tcPr marT="36200" marB="36200" marR="36200" marL="36200"/>
                </a:tc>
                <a:tc>
                  <a:txBody>
                    <a:bodyPr/>
                    <a:lstStyle/>
                    <a:p>
                      <a:pPr indent="400050" lvl="0" marL="0" marR="0" rtl="0" algn="just">
                        <a:lnSpc>
                          <a:spcPct val="115000"/>
                        </a:lnSpc>
                        <a:spcBef>
                          <a:spcPts val="0"/>
                        </a:spcBef>
                        <a:spcAft>
                          <a:spcPts val="0"/>
                        </a:spcAft>
                        <a:buNone/>
                      </a:pPr>
                      <a:r>
                        <a:rPr lang="en-US" sz="1200"/>
                        <a:t>15” </a:t>
                      </a:r>
                      <a:endParaRPr sz="1100">
                        <a:latin typeface="Arial"/>
                        <a:ea typeface="Arial"/>
                        <a:cs typeface="Arial"/>
                        <a:sym typeface="Arial"/>
                      </a:endParaRPr>
                    </a:p>
                  </a:txBody>
                  <a:tcPr marT="36200" marB="36200" marR="36200" marL="36200"/>
                </a:tc>
              </a:tr>
              <a:tr h="1077800">
                <a:tc>
                  <a:txBody>
                    <a:bodyPr/>
                    <a:lstStyle/>
                    <a:p>
                      <a:pPr indent="400050" lvl="0" marL="0" marR="0" rtl="0" algn="just">
                        <a:lnSpc>
                          <a:spcPct val="115000"/>
                        </a:lnSpc>
                        <a:spcBef>
                          <a:spcPts val="0"/>
                        </a:spcBef>
                        <a:spcAft>
                          <a:spcPts val="0"/>
                        </a:spcAft>
                        <a:buNone/>
                      </a:pPr>
                      <a:r>
                        <a:rPr lang="en-US" sz="1200"/>
                        <a:t>Others</a:t>
                      </a:r>
                      <a:endParaRPr sz="1100">
                        <a:latin typeface="Arial"/>
                        <a:ea typeface="Arial"/>
                        <a:cs typeface="Arial"/>
                        <a:sym typeface="Arial"/>
                      </a:endParaRPr>
                    </a:p>
                  </a:txBody>
                  <a:tcPr marT="36200" marB="36200" marR="36200" marL="36200"/>
                </a:tc>
                <a:tc>
                  <a:txBody>
                    <a:bodyPr/>
                    <a:lstStyle/>
                    <a:p>
                      <a:pPr indent="400050" lvl="0" marL="0" marR="0" rtl="0" algn="just">
                        <a:lnSpc>
                          <a:spcPct val="115000"/>
                        </a:lnSpc>
                        <a:spcBef>
                          <a:spcPts val="0"/>
                        </a:spcBef>
                        <a:spcAft>
                          <a:spcPts val="0"/>
                        </a:spcAft>
                        <a:buNone/>
                      </a:pPr>
                      <a:r>
                        <a:rPr lang="en-US" sz="1200"/>
                        <a:t>Keyboard, mouse, Internet Connection</a:t>
                      </a:r>
                      <a:endParaRPr sz="1100">
                        <a:latin typeface="Arial"/>
                        <a:ea typeface="Arial"/>
                        <a:cs typeface="Arial"/>
                        <a:sym typeface="Arial"/>
                      </a:endParaRPr>
                    </a:p>
                  </a:txBody>
                  <a:tcPr marT="36200" marB="36200" marR="36200" marL="36200"/>
                </a:tc>
              </a:tr>
            </a:tbl>
          </a:graphicData>
        </a:graphic>
      </p:graphicFrame>
      <p:graphicFrame>
        <p:nvGraphicFramePr>
          <p:cNvPr id="286" name="Google Shape;286;p23"/>
          <p:cNvGraphicFramePr/>
          <p:nvPr/>
        </p:nvGraphicFramePr>
        <p:xfrm>
          <a:off x="6096000" y="2145469"/>
          <a:ext cx="3000000" cy="3000000"/>
        </p:xfrm>
        <a:graphic>
          <a:graphicData uri="http://schemas.openxmlformats.org/drawingml/2006/table">
            <a:tbl>
              <a:tblPr>
                <a:noFill/>
                <a:tableStyleId>{7D3F052F-C8BA-4868-9538-18703CA5F09A}</a:tableStyleId>
              </a:tblPr>
              <a:tblGrid>
                <a:gridCol w="3208800"/>
                <a:gridCol w="2812900"/>
              </a:tblGrid>
              <a:tr h="857075">
                <a:tc>
                  <a:txBody>
                    <a:bodyPr/>
                    <a:lstStyle/>
                    <a:p>
                      <a:pPr indent="-211455" lvl="0" marL="554355" marR="0" rtl="0" algn="just">
                        <a:lnSpc>
                          <a:spcPct val="115000"/>
                        </a:lnSpc>
                        <a:spcBef>
                          <a:spcPts val="0"/>
                        </a:spcBef>
                        <a:spcAft>
                          <a:spcPts val="0"/>
                        </a:spcAft>
                        <a:buNone/>
                      </a:pPr>
                      <a:r>
                        <a:rPr lang="en-US" sz="1200"/>
                        <a:t>Processor </a:t>
                      </a:r>
                      <a:endParaRPr sz="1100">
                        <a:latin typeface="Arial"/>
                        <a:ea typeface="Arial"/>
                        <a:cs typeface="Arial"/>
                        <a:sym typeface="Arial"/>
                      </a:endParaRPr>
                    </a:p>
                  </a:txBody>
                  <a:tcPr marT="36200" marB="36200" marR="36200" marL="36200"/>
                </a:tc>
                <a:tc>
                  <a:txBody>
                    <a:bodyPr/>
                    <a:lstStyle/>
                    <a:p>
                      <a:pPr indent="0" lvl="0" marL="0" marR="0" rtl="0" algn="just">
                        <a:lnSpc>
                          <a:spcPct val="115000"/>
                        </a:lnSpc>
                        <a:spcBef>
                          <a:spcPts val="0"/>
                        </a:spcBef>
                        <a:spcAft>
                          <a:spcPts val="0"/>
                        </a:spcAft>
                        <a:buNone/>
                      </a:pPr>
                      <a:r>
                        <a:rPr lang="en-US" sz="1200"/>
                        <a:t>Dual Core or above</a:t>
                      </a:r>
                      <a:endParaRPr sz="1100">
                        <a:latin typeface="Arial"/>
                        <a:ea typeface="Arial"/>
                        <a:cs typeface="Arial"/>
                        <a:sym typeface="Arial"/>
                      </a:endParaRPr>
                    </a:p>
                  </a:txBody>
                  <a:tcPr marT="36200" marB="36200" marR="36200" marL="36200"/>
                </a:tc>
              </a:tr>
              <a:tr h="678600">
                <a:tc>
                  <a:txBody>
                    <a:bodyPr/>
                    <a:lstStyle/>
                    <a:p>
                      <a:pPr indent="-211455" lvl="0" marL="554355" marR="0" rtl="0" algn="just">
                        <a:lnSpc>
                          <a:spcPct val="115000"/>
                        </a:lnSpc>
                        <a:spcBef>
                          <a:spcPts val="0"/>
                        </a:spcBef>
                        <a:spcAft>
                          <a:spcPts val="0"/>
                        </a:spcAft>
                        <a:buNone/>
                      </a:pPr>
                      <a:r>
                        <a:rPr lang="en-US" sz="1200"/>
                        <a:t>RAM</a:t>
                      </a:r>
                      <a:endParaRPr sz="1100">
                        <a:latin typeface="Arial"/>
                        <a:ea typeface="Arial"/>
                        <a:cs typeface="Arial"/>
                        <a:sym typeface="Arial"/>
                      </a:endParaRPr>
                    </a:p>
                  </a:txBody>
                  <a:tcPr marT="36200" marB="36200" marR="36200" marL="36200"/>
                </a:tc>
                <a:tc>
                  <a:txBody>
                    <a:bodyPr/>
                    <a:lstStyle/>
                    <a:p>
                      <a:pPr indent="0" lvl="0" marL="0" marR="0" rtl="0" algn="just">
                        <a:lnSpc>
                          <a:spcPct val="115000"/>
                        </a:lnSpc>
                        <a:spcBef>
                          <a:spcPts val="0"/>
                        </a:spcBef>
                        <a:spcAft>
                          <a:spcPts val="0"/>
                        </a:spcAft>
                        <a:buNone/>
                      </a:pPr>
                      <a:r>
                        <a:rPr lang="en-US" sz="1200"/>
                        <a:t>1 GB </a:t>
                      </a:r>
                      <a:endParaRPr sz="1100">
                        <a:latin typeface="Arial"/>
                        <a:ea typeface="Arial"/>
                        <a:cs typeface="Arial"/>
                        <a:sym typeface="Arial"/>
                      </a:endParaRPr>
                    </a:p>
                  </a:txBody>
                  <a:tcPr marT="36200" marB="36200" marR="36200" marL="36200"/>
                </a:tc>
              </a:tr>
              <a:tr h="678600">
                <a:tc>
                  <a:txBody>
                    <a:bodyPr/>
                    <a:lstStyle/>
                    <a:p>
                      <a:pPr indent="-211455" lvl="0" marL="554355" marR="0" rtl="0" algn="just">
                        <a:lnSpc>
                          <a:spcPct val="115000"/>
                        </a:lnSpc>
                        <a:spcBef>
                          <a:spcPts val="0"/>
                        </a:spcBef>
                        <a:spcAft>
                          <a:spcPts val="0"/>
                        </a:spcAft>
                        <a:buNone/>
                      </a:pPr>
                      <a:r>
                        <a:rPr lang="en-US" sz="1200"/>
                        <a:t>Disk space</a:t>
                      </a:r>
                      <a:endParaRPr sz="1100">
                        <a:latin typeface="Arial"/>
                        <a:ea typeface="Arial"/>
                        <a:cs typeface="Arial"/>
                        <a:sym typeface="Arial"/>
                      </a:endParaRPr>
                    </a:p>
                  </a:txBody>
                  <a:tcPr marT="36200" marB="36200" marR="36200" marL="36200"/>
                </a:tc>
                <a:tc>
                  <a:txBody>
                    <a:bodyPr/>
                    <a:lstStyle/>
                    <a:p>
                      <a:pPr indent="0" lvl="0" marL="0" marR="0" rtl="0" algn="just">
                        <a:lnSpc>
                          <a:spcPct val="115000"/>
                        </a:lnSpc>
                        <a:spcBef>
                          <a:spcPts val="0"/>
                        </a:spcBef>
                        <a:spcAft>
                          <a:spcPts val="0"/>
                        </a:spcAft>
                        <a:buNone/>
                      </a:pPr>
                      <a:r>
                        <a:rPr lang="en-US" sz="1200"/>
                        <a:t>500 GB</a:t>
                      </a:r>
                      <a:endParaRPr sz="1100">
                        <a:latin typeface="Arial"/>
                        <a:ea typeface="Arial"/>
                        <a:cs typeface="Arial"/>
                        <a:sym typeface="Arial"/>
                      </a:endParaRPr>
                    </a:p>
                  </a:txBody>
                  <a:tcPr marT="36200" marB="36200" marR="36200" marL="36200"/>
                </a:tc>
              </a:tr>
              <a:tr h="678600">
                <a:tc>
                  <a:txBody>
                    <a:bodyPr/>
                    <a:lstStyle/>
                    <a:p>
                      <a:pPr indent="-211455" lvl="0" marL="554355" marR="0" rtl="0" algn="just">
                        <a:lnSpc>
                          <a:spcPct val="115000"/>
                        </a:lnSpc>
                        <a:spcBef>
                          <a:spcPts val="0"/>
                        </a:spcBef>
                        <a:spcAft>
                          <a:spcPts val="0"/>
                        </a:spcAft>
                        <a:buNone/>
                      </a:pPr>
                      <a:r>
                        <a:rPr lang="en-US" sz="1200"/>
                        <a:t>Monitor</a:t>
                      </a:r>
                      <a:endParaRPr sz="1100">
                        <a:latin typeface="Arial"/>
                        <a:ea typeface="Arial"/>
                        <a:cs typeface="Arial"/>
                        <a:sym typeface="Arial"/>
                      </a:endParaRPr>
                    </a:p>
                  </a:txBody>
                  <a:tcPr marT="36200" marB="36200" marR="36200" marL="36200"/>
                </a:tc>
                <a:tc>
                  <a:txBody>
                    <a:bodyPr/>
                    <a:lstStyle/>
                    <a:p>
                      <a:pPr indent="0" lvl="0" marL="0" marR="0" rtl="0" algn="just">
                        <a:lnSpc>
                          <a:spcPct val="115000"/>
                        </a:lnSpc>
                        <a:spcBef>
                          <a:spcPts val="0"/>
                        </a:spcBef>
                        <a:spcAft>
                          <a:spcPts val="0"/>
                        </a:spcAft>
                        <a:buNone/>
                      </a:pPr>
                      <a:r>
                        <a:rPr lang="en-US" sz="1200"/>
                        <a:t>15” </a:t>
                      </a:r>
                      <a:endParaRPr sz="1100">
                        <a:latin typeface="Arial"/>
                        <a:ea typeface="Arial"/>
                        <a:cs typeface="Arial"/>
                        <a:sym typeface="Arial"/>
                      </a:endParaRPr>
                    </a:p>
                  </a:txBody>
                  <a:tcPr marT="36200" marB="36200" marR="36200" marL="36200"/>
                </a:tc>
              </a:tr>
              <a:tr h="1217475">
                <a:tc>
                  <a:txBody>
                    <a:bodyPr/>
                    <a:lstStyle/>
                    <a:p>
                      <a:pPr indent="-211455" lvl="0" marL="554355" marR="0" rtl="0" algn="just">
                        <a:lnSpc>
                          <a:spcPct val="115000"/>
                        </a:lnSpc>
                        <a:spcBef>
                          <a:spcPts val="0"/>
                        </a:spcBef>
                        <a:spcAft>
                          <a:spcPts val="0"/>
                        </a:spcAft>
                        <a:buNone/>
                      </a:pPr>
                      <a:r>
                        <a:rPr lang="en-US" sz="1200"/>
                        <a:t>Others</a:t>
                      </a:r>
                      <a:endParaRPr sz="1100">
                        <a:latin typeface="Arial"/>
                        <a:ea typeface="Arial"/>
                        <a:cs typeface="Arial"/>
                        <a:sym typeface="Arial"/>
                      </a:endParaRPr>
                    </a:p>
                  </a:txBody>
                  <a:tcPr marT="36200" marB="36200" marR="36200" marL="36200"/>
                </a:tc>
                <a:tc>
                  <a:txBody>
                    <a:bodyPr/>
                    <a:lstStyle/>
                    <a:p>
                      <a:pPr indent="0" lvl="0" marL="0" marR="0" rtl="0" algn="just">
                        <a:lnSpc>
                          <a:spcPct val="115000"/>
                        </a:lnSpc>
                        <a:spcBef>
                          <a:spcPts val="0"/>
                        </a:spcBef>
                        <a:spcAft>
                          <a:spcPts val="0"/>
                        </a:spcAft>
                        <a:buNone/>
                      </a:pPr>
                      <a:r>
                        <a:rPr lang="en-US" sz="1200"/>
                        <a:t>Keyboard, mouse, Internet Connection</a:t>
                      </a:r>
                      <a:endParaRPr sz="1100">
                        <a:latin typeface="Arial"/>
                        <a:ea typeface="Arial"/>
                        <a:cs typeface="Arial"/>
                        <a:sym typeface="Arial"/>
                      </a:endParaRPr>
                    </a:p>
                  </a:txBody>
                  <a:tcPr marT="36200" marB="36200" marR="36200" marL="36200"/>
                </a:tc>
              </a:tr>
            </a:tbl>
          </a:graphicData>
        </a:graphic>
      </p:graphicFrame>
      <p:sp>
        <p:nvSpPr>
          <p:cNvPr id="287" name="Google Shape;287;p23"/>
          <p:cNvSpPr/>
          <p:nvPr/>
        </p:nvSpPr>
        <p:spPr>
          <a:xfrm>
            <a:off x="333374" y="1174434"/>
            <a:ext cx="6096000" cy="97103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15000"/>
              </a:lnSpc>
              <a:spcBef>
                <a:spcPts val="0"/>
              </a:spcBef>
              <a:spcAft>
                <a:spcPts val="0"/>
              </a:spcAft>
              <a:buClr>
                <a:schemeClr val="dk1"/>
              </a:buClr>
              <a:buSzPts val="1800"/>
              <a:buFont typeface="Arial"/>
              <a:buAutoNum type="arabicPeriod"/>
            </a:pPr>
            <a:r>
              <a:rPr b="1" lang="en-US" sz="1800">
                <a:solidFill>
                  <a:schemeClr val="dk1"/>
                </a:solidFill>
                <a:latin typeface="Arial"/>
                <a:ea typeface="Arial"/>
                <a:cs typeface="Arial"/>
                <a:sym typeface="Arial"/>
              </a:rPr>
              <a:t>Hardware Requirements</a:t>
            </a:r>
            <a:endParaRPr sz="1400">
              <a:solidFill>
                <a:schemeClr val="dk1"/>
              </a:solidFill>
              <a:latin typeface="Arial"/>
              <a:ea typeface="Arial"/>
              <a:cs typeface="Arial"/>
              <a:sym typeface="Arial"/>
            </a:endParaRPr>
          </a:p>
          <a:p>
            <a:pPr indent="0" lvl="0" marL="0" marR="0" rtl="0" algn="just">
              <a:lnSpc>
                <a:spcPct val="115000"/>
              </a:lnSpc>
              <a:spcBef>
                <a:spcPts val="0"/>
              </a:spcBef>
              <a:spcAft>
                <a:spcPts val="0"/>
              </a:spcAft>
              <a:buNone/>
            </a:pPr>
            <a:r>
              <a:rPr lang="en-US" sz="1600">
                <a:solidFill>
                  <a:schemeClr val="dk1"/>
                </a:solidFill>
                <a:latin typeface="Raleway"/>
                <a:ea typeface="Raleway"/>
                <a:cs typeface="Raleway"/>
                <a:sym typeface="Raleway"/>
              </a:rPr>
              <a:t>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800" u="sng">
                <a:solidFill>
                  <a:schemeClr val="dk1"/>
                </a:solidFill>
                <a:latin typeface="Raleway"/>
                <a:ea typeface="Raleway"/>
                <a:cs typeface="Raleway"/>
                <a:sym typeface="Raleway"/>
              </a:rPr>
              <a:t>Client Side</a:t>
            </a:r>
            <a:endParaRPr sz="1800">
              <a:solidFill>
                <a:schemeClr val="dk1"/>
              </a:solidFill>
              <a:latin typeface="Arial"/>
              <a:ea typeface="Arial"/>
              <a:cs typeface="Arial"/>
              <a:sym typeface="Arial"/>
            </a:endParaRPr>
          </a:p>
        </p:txBody>
      </p:sp>
      <p:sp>
        <p:nvSpPr>
          <p:cNvPr id="288" name="Google Shape;288;p23"/>
          <p:cNvSpPr/>
          <p:nvPr/>
        </p:nvSpPr>
        <p:spPr>
          <a:xfrm>
            <a:off x="6429374" y="1569994"/>
            <a:ext cx="141417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Raleway"/>
                <a:ea typeface="Raleway"/>
                <a:cs typeface="Raleway"/>
                <a:sym typeface="Raleway"/>
              </a:rPr>
              <a:t>Server Side</a:t>
            </a:r>
            <a:endParaRPr sz="1800">
              <a:solidFill>
                <a:schemeClr val="dk1"/>
              </a:solidFill>
              <a:latin typeface="Arial"/>
              <a:ea typeface="Arial"/>
              <a:cs typeface="Arial"/>
              <a:sym typeface="Arial"/>
            </a:endParaRPr>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Resources(software)</a:t>
            </a:r>
            <a:endParaRPr i="1" sz="4000">
              <a:solidFill>
                <a:schemeClr val="lt1"/>
              </a:solidFill>
              <a:latin typeface="Algerian"/>
              <a:ea typeface="Algerian"/>
              <a:cs typeface="Algerian"/>
              <a:sym typeface="Algerian"/>
            </a:endParaRPr>
          </a:p>
        </p:txBody>
      </p:sp>
      <p:sp>
        <p:nvSpPr>
          <p:cNvPr id="294" name="Google Shape;294;p24"/>
          <p:cNvSpPr/>
          <p:nvPr/>
        </p:nvSpPr>
        <p:spPr>
          <a:xfrm>
            <a:off x="233778" y="2814595"/>
            <a:ext cx="4892615" cy="1693412"/>
          </a:xfrm>
          <a:prstGeom prst="rect">
            <a:avLst/>
          </a:prstGeom>
          <a:gradFill>
            <a:gsLst>
              <a:gs pos="0">
                <a:srgbClr val="C4D7A3"/>
              </a:gs>
              <a:gs pos="50000">
                <a:srgbClr val="BACF95"/>
              </a:gs>
              <a:gs pos="100000">
                <a:srgbClr val="B2CC82"/>
              </a:gs>
            </a:gsLst>
            <a:lin ang="5400000" scaled="0"/>
          </a:grad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Web Browser (Google Chrome, Firefox, IE9 or above)</a:t>
            </a:r>
            <a:endParaRPr sz="1800">
              <a:solidFill>
                <a:schemeClr val="dk1"/>
              </a:solidFill>
              <a:latin typeface="Arial"/>
              <a:ea typeface="Arial"/>
              <a:cs typeface="Arial"/>
              <a:sym typeface="Arial"/>
            </a:endParaRPr>
          </a:p>
          <a:p>
            <a:pPr indent="-285750" lvl="0" marL="285750" marR="0" rtl="0" algn="just">
              <a:lnSpc>
                <a:spcPct val="11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Windows 7 or above/linux</a:t>
            </a:r>
            <a:endParaRPr sz="2000">
              <a:solidFill>
                <a:schemeClr val="dk1"/>
              </a:solidFill>
              <a:latin typeface="Arial"/>
              <a:ea typeface="Arial"/>
              <a:cs typeface="Arial"/>
              <a:sym typeface="Arial"/>
            </a:endParaRPr>
          </a:p>
          <a:p>
            <a:pPr indent="0" lvl="0" marL="0" marR="0" rtl="0" algn="just">
              <a:lnSpc>
                <a:spcPct val="115000"/>
              </a:lnSpc>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95" name="Google Shape;295;p24"/>
          <p:cNvSpPr/>
          <p:nvPr/>
        </p:nvSpPr>
        <p:spPr>
          <a:xfrm>
            <a:off x="5862222" y="2716941"/>
            <a:ext cx="6096000" cy="2295115"/>
          </a:xfrm>
          <a:prstGeom prst="rect">
            <a:avLst/>
          </a:prstGeom>
          <a:gradFill>
            <a:gsLst>
              <a:gs pos="0">
                <a:srgbClr val="A4CBD7"/>
              </a:gs>
              <a:gs pos="50000">
                <a:srgbClr val="96C3D0"/>
              </a:gs>
              <a:gs pos="100000">
                <a:srgbClr val="82BCCD"/>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sz="1800">
              <a:solidFill>
                <a:srgbClr val="FF0000"/>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Web Browser (Google Chrome, Firefox, IE9 or above)</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Windows 7 or above / Linux </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VS code</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SQL lite Manager </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Python 3.7</a:t>
            </a:r>
            <a:endParaRPr sz="1800">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Flask</a:t>
            </a:r>
            <a:endParaRPr sz="1800">
              <a:solidFill>
                <a:schemeClr val="dk1"/>
              </a:solidFill>
              <a:latin typeface="Arial"/>
              <a:ea typeface="Arial"/>
              <a:cs typeface="Arial"/>
              <a:sym typeface="Arial"/>
            </a:endParaRPr>
          </a:p>
        </p:txBody>
      </p:sp>
      <p:sp>
        <p:nvSpPr>
          <p:cNvPr id="296" name="Google Shape;296;p24"/>
          <p:cNvSpPr/>
          <p:nvPr/>
        </p:nvSpPr>
        <p:spPr>
          <a:xfrm>
            <a:off x="233778" y="1187054"/>
            <a:ext cx="6096000" cy="70237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15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Software Requirements</a:t>
            </a:r>
            <a:endParaRPr sz="1800">
              <a:solidFill>
                <a:schemeClr val="dk1"/>
              </a:solidFill>
              <a:latin typeface="Arial"/>
              <a:ea typeface="Arial"/>
              <a:cs typeface="Arial"/>
              <a:sym typeface="Arial"/>
            </a:endParaRPr>
          </a:p>
          <a:p>
            <a:pPr indent="0" lvl="0" marL="0" marR="0" rtl="0" algn="just">
              <a:lnSpc>
                <a:spcPct val="115000"/>
              </a:lnSpc>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97" name="Google Shape;297;p24"/>
          <p:cNvSpPr/>
          <p:nvPr/>
        </p:nvSpPr>
        <p:spPr>
          <a:xfrm>
            <a:off x="6484857" y="1818404"/>
            <a:ext cx="1454244" cy="383823"/>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n-US" sz="1800" u="sng">
                <a:solidFill>
                  <a:schemeClr val="dk1"/>
                </a:solidFill>
                <a:latin typeface="Arial"/>
                <a:ea typeface="Arial"/>
                <a:cs typeface="Arial"/>
                <a:sym typeface="Arial"/>
              </a:rPr>
              <a:t>Server Side</a:t>
            </a:r>
            <a:endParaRPr b="1" sz="1800" u="sng">
              <a:solidFill>
                <a:schemeClr val="dk1"/>
              </a:solidFill>
              <a:latin typeface="Arial"/>
              <a:ea typeface="Arial"/>
              <a:cs typeface="Arial"/>
              <a:sym typeface="Arial"/>
            </a:endParaRPr>
          </a:p>
        </p:txBody>
      </p:sp>
      <p:sp>
        <p:nvSpPr>
          <p:cNvPr id="298" name="Google Shape;298;p24"/>
          <p:cNvSpPr/>
          <p:nvPr/>
        </p:nvSpPr>
        <p:spPr>
          <a:xfrm>
            <a:off x="371102" y="1889426"/>
            <a:ext cx="1377300" cy="383823"/>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n-US" sz="1800" u="sng">
                <a:solidFill>
                  <a:schemeClr val="dk1"/>
                </a:solidFill>
                <a:latin typeface="Arial"/>
                <a:ea typeface="Arial"/>
                <a:cs typeface="Arial"/>
                <a:sym typeface="Arial"/>
              </a:rPr>
              <a:t>Client Side</a:t>
            </a:r>
            <a:endParaRPr b="1" sz="1800" u="sng">
              <a:solidFill>
                <a:schemeClr val="dk1"/>
              </a:solidFill>
              <a:latin typeface="Arial"/>
              <a:ea typeface="Arial"/>
              <a:cs typeface="Arial"/>
              <a:sym typeface="Arial"/>
            </a:endParaRPr>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nvSpPr>
        <p:spPr>
          <a:xfrm>
            <a:off x="824132" y="375872"/>
            <a:ext cx="569595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F2F2F2"/>
                </a:solidFill>
                <a:latin typeface="Algerian"/>
                <a:ea typeface="Algerian"/>
                <a:cs typeface="Algerian"/>
                <a:sym typeface="Algerian"/>
              </a:rPr>
              <a:t>ASSUMPTIONS</a:t>
            </a:r>
            <a:endParaRPr/>
          </a:p>
        </p:txBody>
      </p:sp>
      <p:grpSp>
        <p:nvGrpSpPr>
          <p:cNvPr id="304" name="Google Shape;304;p25"/>
          <p:cNvGrpSpPr/>
          <p:nvPr/>
        </p:nvGrpSpPr>
        <p:grpSpPr>
          <a:xfrm>
            <a:off x="618979" y="1994521"/>
            <a:ext cx="10311618" cy="3583856"/>
            <a:chOff x="0" y="587752"/>
            <a:chExt cx="10311618" cy="3583856"/>
          </a:xfrm>
        </p:grpSpPr>
        <p:sp>
          <p:nvSpPr>
            <p:cNvPr id="305" name="Google Shape;305;p25"/>
            <p:cNvSpPr/>
            <p:nvPr/>
          </p:nvSpPr>
          <p:spPr>
            <a:xfrm>
              <a:off x="0" y="1047973"/>
              <a:ext cx="10311618" cy="529200"/>
            </a:xfrm>
            <a:prstGeom prst="rect">
              <a:avLst/>
            </a:prstGeom>
            <a:solidFill>
              <a:srgbClr val="7F7F7F">
                <a:alpha val="89803"/>
              </a:srgbClr>
            </a:solidFill>
            <a:ln cap="flat" cmpd="sng" w="9525">
              <a:solidFill>
                <a:srgbClr val="37876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2133370" y="587752"/>
              <a:ext cx="7218132" cy="619920"/>
            </a:xfrm>
            <a:prstGeom prst="roundRect">
              <a:avLst>
                <a:gd fmla="val 16667" name="adj"/>
              </a:avLst>
            </a:prstGeom>
            <a:gradFill>
              <a:gsLst>
                <a:gs pos="0">
                  <a:srgbClr val="56947A"/>
                </a:gs>
                <a:gs pos="50000">
                  <a:srgbClr val="318B67"/>
                </a:gs>
                <a:gs pos="100000">
                  <a:srgbClr val="297D5C"/>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txBox="1"/>
            <p:nvPr/>
          </p:nvSpPr>
          <p:spPr>
            <a:xfrm>
              <a:off x="2163632" y="618014"/>
              <a:ext cx="7157608" cy="559396"/>
            </a:xfrm>
            <a:prstGeom prst="rect">
              <a:avLst/>
            </a:prstGeom>
            <a:noFill/>
            <a:ln>
              <a:noFill/>
            </a:ln>
          </p:spPr>
          <p:txBody>
            <a:bodyPr anchorCtr="0" anchor="ctr" bIns="0" lIns="272825" spcFirstLastPara="1" rIns="272825" wrap="square" tIns="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THE PROPOSED SYSTEM  IS DESIGNED WITH THE HELP OF AI, SIMILARITY OF IMAGES</a:t>
              </a:r>
              <a:endParaRPr/>
            </a:p>
          </p:txBody>
        </p:sp>
        <p:sp>
          <p:nvSpPr>
            <p:cNvPr id="308" name="Google Shape;308;p25"/>
            <p:cNvSpPr/>
            <p:nvPr/>
          </p:nvSpPr>
          <p:spPr>
            <a:xfrm>
              <a:off x="0" y="2267819"/>
              <a:ext cx="10311618" cy="529200"/>
            </a:xfrm>
            <a:prstGeom prst="rect">
              <a:avLst/>
            </a:prstGeom>
            <a:solidFill>
              <a:srgbClr val="7F7F7F">
                <a:alpha val="89803"/>
              </a:srgbClr>
            </a:solidFill>
            <a:ln cap="flat" cmpd="sng" w="9525">
              <a:solidFill>
                <a:srgbClr val="37876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781631" y="1864431"/>
              <a:ext cx="7218132" cy="619920"/>
            </a:xfrm>
            <a:prstGeom prst="roundRect">
              <a:avLst>
                <a:gd fmla="val 16667" name="adj"/>
              </a:avLst>
            </a:prstGeom>
            <a:gradFill>
              <a:gsLst>
                <a:gs pos="0">
                  <a:srgbClr val="56947A"/>
                </a:gs>
                <a:gs pos="50000">
                  <a:srgbClr val="318B67"/>
                </a:gs>
                <a:gs pos="100000">
                  <a:srgbClr val="297D5C"/>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txBox="1"/>
            <p:nvPr/>
          </p:nvSpPr>
          <p:spPr>
            <a:xfrm>
              <a:off x="1811893" y="1894693"/>
              <a:ext cx="7157608" cy="559396"/>
            </a:xfrm>
            <a:prstGeom prst="rect">
              <a:avLst/>
            </a:prstGeom>
            <a:noFill/>
            <a:ln>
              <a:noFill/>
            </a:ln>
          </p:spPr>
          <p:txBody>
            <a:bodyPr anchorCtr="0" anchor="ctr" bIns="0" lIns="272825" spcFirstLastPara="1" rIns="272825" wrap="square" tIns="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USER MUST BE AWARE OF LANGUAGE AND BASIC CONTROL  PRESENT ON THE  APPLICATION</a:t>
              </a:r>
              <a:endParaRPr/>
            </a:p>
          </p:txBody>
        </p:sp>
        <p:sp>
          <p:nvSpPr>
            <p:cNvPr id="311" name="Google Shape;311;p25"/>
            <p:cNvSpPr/>
            <p:nvPr/>
          </p:nvSpPr>
          <p:spPr>
            <a:xfrm>
              <a:off x="0" y="3642408"/>
              <a:ext cx="10311618" cy="529200"/>
            </a:xfrm>
            <a:prstGeom prst="rect">
              <a:avLst/>
            </a:prstGeom>
            <a:solidFill>
              <a:srgbClr val="7F7F7F">
                <a:alpha val="89803"/>
              </a:srgbClr>
            </a:solidFill>
            <a:ln cap="flat" cmpd="sng" w="9525">
              <a:solidFill>
                <a:srgbClr val="37876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1106446" y="3219356"/>
              <a:ext cx="7450267" cy="619920"/>
            </a:xfrm>
            <a:prstGeom prst="roundRect">
              <a:avLst>
                <a:gd fmla="val 16667" name="adj"/>
              </a:avLst>
            </a:prstGeom>
            <a:gradFill>
              <a:gsLst>
                <a:gs pos="0">
                  <a:srgbClr val="56947A"/>
                </a:gs>
                <a:gs pos="50000">
                  <a:srgbClr val="318B67"/>
                </a:gs>
                <a:gs pos="100000">
                  <a:srgbClr val="297D5C"/>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nvSpPr>
          <p:spPr>
            <a:xfrm>
              <a:off x="1136708" y="3249618"/>
              <a:ext cx="7389743" cy="559396"/>
            </a:xfrm>
            <a:prstGeom prst="rect">
              <a:avLst/>
            </a:prstGeom>
            <a:noFill/>
            <a:ln>
              <a:noFill/>
            </a:ln>
          </p:spPr>
          <p:txBody>
            <a:bodyPr anchorCtr="0" anchor="ctr" bIns="0" lIns="272825" spcFirstLastPara="1" rIns="272825" wrap="square" tIns="0">
              <a:noAutofit/>
            </a:bodyPr>
            <a:lstStyle/>
            <a:p>
              <a:pPr indent="0" lvl="0" marL="0" marR="0" rtl="0" algn="l">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APPLICATION  INTERFACE FOR THE USER SHOULD BE UNDERSTANDLE AND INTERACTIVE</a:t>
              </a:r>
              <a:endParaRPr/>
            </a:p>
          </p:txBody>
        </p:sp>
      </p:gr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PROBLEM STATEMENT</a:t>
            </a:r>
            <a:endParaRPr/>
          </a:p>
        </p:txBody>
      </p:sp>
      <p:grpSp>
        <p:nvGrpSpPr>
          <p:cNvPr id="36" name="Google Shape;36;p8"/>
          <p:cNvGrpSpPr/>
          <p:nvPr/>
        </p:nvGrpSpPr>
        <p:grpSpPr>
          <a:xfrm>
            <a:off x="1049718" y="3079793"/>
            <a:ext cx="10092564" cy="1557030"/>
            <a:chOff x="1216094" y="3325977"/>
            <a:chExt cx="10092564" cy="1557030"/>
          </a:xfrm>
        </p:grpSpPr>
        <p:grpSp>
          <p:nvGrpSpPr>
            <p:cNvPr id="37" name="Google Shape;37;p8"/>
            <p:cNvGrpSpPr/>
            <p:nvPr/>
          </p:nvGrpSpPr>
          <p:grpSpPr>
            <a:xfrm>
              <a:off x="1216094" y="3325977"/>
              <a:ext cx="1557030" cy="1557030"/>
              <a:chOff x="1472426" y="1967171"/>
              <a:chExt cx="1557030" cy="1557030"/>
            </a:xfrm>
          </p:grpSpPr>
          <p:sp>
            <p:nvSpPr>
              <p:cNvPr id="38" name="Google Shape;38;p8"/>
              <p:cNvSpPr/>
              <p:nvPr/>
            </p:nvSpPr>
            <p:spPr>
              <a:xfrm>
                <a:off x="1609103" y="2103848"/>
                <a:ext cx="1283677" cy="1283677"/>
              </a:xfrm>
              <a:prstGeom prst="donut">
                <a:avLst>
                  <a:gd fmla="val 15734"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8"/>
              <p:cNvSpPr/>
              <p:nvPr/>
            </p:nvSpPr>
            <p:spPr>
              <a:xfrm>
                <a:off x="1472426" y="1967171"/>
                <a:ext cx="1557030" cy="1557030"/>
              </a:xfrm>
              <a:prstGeom prst="blockArc">
                <a:avLst>
                  <a:gd fmla="val 7613006" name="adj1"/>
                  <a:gd fmla="val 18431820" name="adj2"/>
                  <a:gd fmla="val 3267"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0" name="Google Shape;40;p8"/>
            <p:cNvGrpSpPr/>
            <p:nvPr/>
          </p:nvGrpSpPr>
          <p:grpSpPr>
            <a:xfrm rot="10800000">
              <a:off x="3349978" y="3325977"/>
              <a:ext cx="1557030" cy="1557030"/>
              <a:chOff x="1472426" y="1967171"/>
              <a:chExt cx="1557030" cy="1557030"/>
            </a:xfrm>
          </p:grpSpPr>
          <p:sp>
            <p:nvSpPr>
              <p:cNvPr id="41" name="Google Shape;41;p8"/>
              <p:cNvSpPr/>
              <p:nvPr/>
            </p:nvSpPr>
            <p:spPr>
              <a:xfrm>
                <a:off x="1609103" y="2103848"/>
                <a:ext cx="1283677" cy="1283677"/>
              </a:xfrm>
              <a:prstGeom prst="donut">
                <a:avLst>
                  <a:gd fmla="val 15734"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8"/>
              <p:cNvSpPr/>
              <p:nvPr/>
            </p:nvSpPr>
            <p:spPr>
              <a:xfrm>
                <a:off x="1472426" y="1967171"/>
                <a:ext cx="1557030" cy="1557030"/>
              </a:xfrm>
              <a:prstGeom prst="blockArc">
                <a:avLst>
                  <a:gd fmla="val 7613006" name="adj1"/>
                  <a:gd fmla="val 18431820" name="adj2"/>
                  <a:gd fmla="val 3267"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3" name="Google Shape;43;p8"/>
            <p:cNvGrpSpPr/>
            <p:nvPr/>
          </p:nvGrpSpPr>
          <p:grpSpPr>
            <a:xfrm>
              <a:off x="5483862" y="3325977"/>
              <a:ext cx="1557030" cy="1557030"/>
              <a:chOff x="1472426" y="1967171"/>
              <a:chExt cx="1557030" cy="1557030"/>
            </a:xfrm>
          </p:grpSpPr>
          <p:sp>
            <p:nvSpPr>
              <p:cNvPr id="44" name="Google Shape;44;p8"/>
              <p:cNvSpPr/>
              <p:nvPr/>
            </p:nvSpPr>
            <p:spPr>
              <a:xfrm>
                <a:off x="1609103" y="2103848"/>
                <a:ext cx="1283677" cy="1283677"/>
              </a:xfrm>
              <a:prstGeom prst="donut">
                <a:avLst>
                  <a:gd fmla="val 15734"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8"/>
              <p:cNvSpPr/>
              <p:nvPr/>
            </p:nvSpPr>
            <p:spPr>
              <a:xfrm>
                <a:off x="1472426" y="1967171"/>
                <a:ext cx="1557030" cy="1557030"/>
              </a:xfrm>
              <a:prstGeom prst="blockArc">
                <a:avLst>
                  <a:gd fmla="val 7613006" name="adj1"/>
                  <a:gd fmla="val 18431820" name="adj2"/>
                  <a:gd fmla="val 3267"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6" name="Google Shape;46;p8"/>
            <p:cNvGrpSpPr/>
            <p:nvPr/>
          </p:nvGrpSpPr>
          <p:grpSpPr>
            <a:xfrm rot="10800000">
              <a:off x="7617746" y="3325977"/>
              <a:ext cx="1557030" cy="1557030"/>
              <a:chOff x="1472426" y="1967171"/>
              <a:chExt cx="1557030" cy="1557030"/>
            </a:xfrm>
          </p:grpSpPr>
          <p:sp>
            <p:nvSpPr>
              <p:cNvPr id="47" name="Google Shape;47;p8"/>
              <p:cNvSpPr/>
              <p:nvPr/>
            </p:nvSpPr>
            <p:spPr>
              <a:xfrm>
                <a:off x="1609103" y="2103848"/>
                <a:ext cx="1283677" cy="1283677"/>
              </a:xfrm>
              <a:prstGeom prst="donut">
                <a:avLst>
                  <a:gd fmla="val 15734"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8"/>
              <p:cNvSpPr/>
              <p:nvPr/>
            </p:nvSpPr>
            <p:spPr>
              <a:xfrm>
                <a:off x="1472426" y="1967171"/>
                <a:ext cx="1557030" cy="1557030"/>
              </a:xfrm>
              <a:prstGeom prst="blockArc">
                <a:avLst>
                  <a:gd fmla="val 7613006" name="adj1"/>
                  <a:gd fmla="val 18431820" name="adj2"/>
                  <a:gd fmla="val 3267" name="adj3"/>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9" name="Google Shape;49;p8"/>
            <p:cNvGrpSpPr/>
            <p:nvPr/>
          </p:nvGrpSpPr>
          <p:grpSpPr>
            <a:xfrm>
              <a:off x="9751628" y="3325977"/>
              <a:ext cx="1557030" cy="1557030"/>
              <a:chOff x="1472426" y="1967171"/>
              <a:chExt cx="1557030" cy="1557030"/>
            </a:xfrm>
          </p:grpSpPr>
          <p:sp>
            <p:nvSpPr>
              <p:cNvPr id="50" name="Google Shape;50;p8"/>
              <p:cNvSpPr/>
              <p:nvPr/>
            </p:nvSpPr>
            <p:spPr>
              <a:xfrm>
                <a:off x="1609103" y="2103848"/>
                <a:ext cx="1283677" cy="1283677"/>
              </a:xfrm>
              <a:prstGeom prst="donut">
                <a:avLst>
                  <a:gd fmla="val 15734"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8"/>
              <p:cNvSpPr/>
              <p:nvPr/>
            </p:nvSpPr>
            <p:spPr>
              <a:xfrm>
                <a:off x="1472426" y="1967171"/>
                <a:ext cx="1557030" cy="1557030"/>
              </a:xfrm>
              <a:prstGeom prst="blockArc">
                <a:avLst>
                  <a:gd fmla="val 7613006" name="adj1"/>
                  <a:gd fmla="val 18431820" name="adj2"/>
                  <a:gd fmla="val 3267" name="adj3"/>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52" name="Google Shape;52;p8"/>
            <p:cNvSpPr txBox="1"/>
            <p:nvPr/>
          </p:nvSpPr>
          <p:spPr>
            <a:xfrm>
              <a:off x="5660449" y="3871860"/>
              <a:ext cx="120115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3"/>
                  </a:solidFill>
                  <a:latin typeface="Arial"/>
                  <a:ea typeface="Arial"/>
                  <a:cs typeface="Arial"/>
                  <a:sym typeface="Arial"/>
                </a:rPr>
                <a:t>3</a:t>
              </a:r>
              <a:endParaRPr b="1" sz="2400">
                <a:solidFill>
                  <a:schemeClr val="accent3"/>
                </a:solidFill>
                <a:latin typeface="Arial"/>
                <a:ea typeface="Arial"/>
                <a:cs typeface="Arial"/>
                <a:sym typeface="Arial"/>
              </a:endParaRPr>
            </a:p>
          </p:txBody>
        </p:sp>
        <p:sp>
          <p:nvSpPr>
            <p:cNvPr id="53" name="Google Shape;53;p8"/>
            <p:cNvSpPr txBox="1"/>
            <p:nvPr/>
          </p:nvSpPr>
          <p:spPr>
            <a:xfrm>
              <a:off x="9938357" y="3871860"/>
              <a:ext cx="120115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5"/>
                  </a:solidFill>
                  <a:latin typeface="Arial"/>
                  <a:ea typeface="Arial"/>
                  <a:cs typeface="Arial"/>
                  <a:sym typeface="Arial"/>
                </a:rPr>
                <a:t>5</a:t>
              </a:r>
              <a:endParaRPr b="1" sz="2400">
                <a:solidFill>
                  <a:schemeClr val="accent5"/>
                </a:solidFill>
                <a:latin typeface="Arial"/>
                <a:ea typeface="Arial"/>
                <a:cs typeface="Arial"/>
                <a:sym typeface="Arial"/>
              </a:endParaRPr>
            </a:p>
          </p:txBody>
        </p:sp>
        <p:sp>
          <p:nvSpPr>
            <p:cNvPr id="54" name="Google Shape;54;p8"/>
            <p:cNvSpPr txBox="1"/>
            <p:nvPr/>
          </p:nvSpPr>
          <p:spPr>
            <a:xfrm>
              <a:off x="3521494" y="3871860"/>
              <a:ext cx="120115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2"/>
                  </a:solidFill>
                  <a:latin typeface="Arial"/>
                  <a:ea typeface="Arial"/>
                  <a:cs typeface="Arial"/>
                  <a:sym typeface="Arial"/>
                </a:rPr>
                <a:t>2</a:t>
              </a:r>
              <a:endParaRPr b="1" sz="2400">
                <a:solidFill>
                  <a:schemeClr val="accent2"/>
                </a:solidFill>
                <a:latin typeface="Arial"/>
                <a:ea typeface="Arial"/>
                <a:cs typeface="Arial"/>
                <a:sym typeface="Arial"/>
              </a:endParaRPr>
            </a:p>
          </p:txBody>
        </p:sp>
        <p:sp>
          <p:nvSpPr>
            <p:cNvPr id="55" name="Google Shape;55;p8"/>
            <p:cNvSpPr txBox="1"/>
            <p:nvPr/>
          </p:nvSpPr>
          <p:spPr>
            <a:xfrm>
              <a:off x="7799404" y="3871860"/>
              <a:ext cx="120115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accent4"/>
                  </a:solidFill>
                  <a:latin typeface="Arial"/>
                  <a:ea typeface="Arial"/>
                  <a:cs typeface="Arial"/>
                  <a:sym typeface="Arial"/>
                </a:rPr>
                <a:t>4</a:t>
              </a:r>
              <a:endParaRPr b="1" sz="2400">
                <a:solidFill>
                  <a:schemeClr val="accent4"/>
                </a:solidFill>
                <a:latin typeface="Arial"/>
                <a:ea typeface="Arial"/>
                <a:cs typeface="Arial"/>
                <a:sym typeface="Arial"/>
              </a:endParaRPr>
            </a:p>
          </p:txBody>
        </p:sp>
      </p:grpSp>
      <p:cxnSp>
        <p:nvCxnSpPr>
          <p:cNvPr id="56" name="Google Shape;56;p8"/>
          <p:cNvCxnSpPr/>
          <p:nvPr/>
        </p:nvCxnSpPr>
        <p:spPr>
          <a:xfrm rot="10800000">
            <a:off x="4415113" y="1448585"/>
            <a:ext cx="0" cy="1800000"/>
          </a:xfrm>
          <a:prstGeom prst="straightConnector1">
            <a:avLst/>
          </a:prstGeom>
          <a:noFill/>
          <a:ln cap="flat" cmpd="sng" w="25400">
            <a:solidFill>
              <a:schemeClr val="accent2"/>
            </a:solidFill>
            <a:prstDash val="solid"/>
            <a:miter lim="800000"/>
            <a:headEnd len="sm" w="sm" type="none"/>
            <a:tailEnd len="lg" w="lg" type="oval"/>
          </a:ln>
        </p:spPr>
      </p:cxnSp>
      <p:grpSp>
        <p:nvGrpSpPr>
          <p:cNvPr id="57" name="Google Shape;57;p8"/>
          <p:cNvGrpSpPr/>
          <p:nvPr/>
        </p:nvGrpSpPr>
        <p:grpSpPr>
          <a:xfrm>
            <a:off x="4574326" y="1541967"/>
            <a:ext cx="3995627" cy="1514097"/>
            <a:chOff x="4965552" y="1736224"/>
            <a:chExt cx="3995627" cy="1514097"/>
          </a:xfrm>
        </p:grpSpPr>
        <p:sp>
          <p:nvSpPr>
            <p:cNvPr id="58" name="Google Shape;58;p8"/>
            <p:cNvSpPr txBox="1"/>
            <p:nvPr/>
          </p:nvSpPr>
          <p:spPr>
            <a:xfrm>
              <a:off x="5019955" y="2326991"/>
              <a:ext cx="394122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1" lang="en-US" sz="2000">
                  <a:solidFill>
                    <a:srgbClr val="0C0C0C"/>
                  </a:solidFill>
                  <a:latin typeface="Calibri"/>
                  <a:ea typeface="Calibri"/>
                  <a:cs typeface="Calibri"/>
                  <a:sym typeface="Calibri"/>
                </a:rPr>
                <a:t>  Image processing is resource costly. (Especially if we do it on the fly during retrieval and search).</a:t>
              </a:r>
              <a:endParaRPr sz="2000">
                <a:solidFill>
                  <a:srgbClr val="0C0C0C"/>
                </a:solidFill>
                <a:latin typeface="Arial"/>
                <a:ea typeface="Arial"/>
                <a:cs typeface="Arial"/>
                <a:sym typeface="Arial"/>
              </a:endParaRPr>
            </a:p>
          </p:txBody>
        </p:sp>
        <p:sp>
          <p:nvSpPr>
            <p:cNvPr id="59" name="Google Shape;59;p8"/>
            <p:cNvSpPr txBox="1"/>
            <p:nvPr/>
          </p:nvSpPr>
          <p:spPr>
            <a:xfrm>
              <a:off x="4965552" y="1736224"/>
              <a:ext cx="394187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accent2"/>
                  </a:solidFill>
                  <a:latin typeface="Arial"/>
                  <a:ea typeface="Arial"/>
                  <a:cs typeface="Arial"/>
                  <a:sym typeface="Arial"/>
                </a:rPr>
                <a:t>IMAGE PROCESSIING</a:t>
              </a:r>
              <a:endParaRPr b="1" sz="2400">
                <a:solidFill>
                  <a:schemeClr val="accent2"/>
                </a:solidFill>
                <a:latin typeface="Arial"/>
                <a:ea typeface="Arial"/>
                <a:cs typeface="Arial"/>
                <a:sym typeface="Arial"/>
              </a:endParaRPr>
            </a:p>
          </p:txBody>
        </p:sp>
      </p:grpSp>
      <p:cxnSp>
        <p:nvCxnSpPr>
          <p:cNvPr id="60" name="Google Shape;60;p8"/>
          <p:cNvCxnSpPr/>
          <p:nvPr/>
        </p:nvCxnSpPr>
        <p:spPr>
          <a:xfrm rot="10800000">
            <a:off x="8681498" y="1448585"/>
            <a:ext cx="162" cy="1800000"/>
          </a:xfrm>
          <a:prstGeom prst="straightConnector1">
            <a:avLst/>
          </a:prstGeom>
          <a:noFill/>
          <a:ln cap="flat" cmpd="sng" w="25400">
            <a:solidFill>
              <a:schemeClr val="accent4"/>
            </a:solidFill>
            <a:prstDash val="solid"/>
            <a:miter lim="800000"/>
            <a:headEnd len="sm" w="sm" type="none"/>
            <a:tailEnd len="lg" w="lg" type="oval"/>
          </a:ln>
        </p:spPr>
      </p:cxnSp>
      <p:grpSp>
        <p:nvGrpSpPr>
          <p:cNvPr id="61" name="Google Shape;61;p8"/>
          <p:cNvGrpSpPr/>
          <p:nvPr/>
        </p:nvGrpSpPr>
        <p:grpSpPr>
          <a:xfrm>
            <a:off x="8834184" y="1607904"/>
            <a:ext cx="3182363" cy="1274994"/>
            <a:chOff x="4992933" y="1327208"/>
            <a:chExt cx="2126340" cy="1695603"/>
          </a:xfrm>
        </p:grpSpPr>
        <p:sp>
          <p:nvSpPr>
            <p:cNvPr id="62" name="Google Shape;62;p8"/>
            <p:cNvSpPr txBox="1"/>
            <p:nvPr/>
          </p:nvSpPr>
          <p:spPr>
            <a:xfrm>
              <a:off x="5025019" y="2081400"/>
              <a:ext cx="1954117" cy="9414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3F3F3F"/>
                  </a:solidFill>
                  <a:latin typeface="Arial"/>
                  <a:ea typeface="Arial"/>
                  <a:cs typeface="Arial"/>
                  <a:sym typeface="Arial"/>
                </a:rPr>
                <a:t>Search the similar type images . </a:t>
              </a:r>
              <a:endParaRPr b="1" i="1" sz="2000">
                <a:solidFill>
                  <a:srgbClr val="3F3F3F"/>
                </a:solidFill>
                <a:latin typeface="Arial"/>
                <a:ea typeface="Arial"/>
                <a:cs typeface="Arial"/>
                <a:sym typeface="Arial"/>
              </a:endParaRPr>
            </a:p>
          </p:txBody>
        </p:sp>
        <p:sp>
          <p:nvSpPr>
            <p:cNvPr id="63" name="Google Shape;63;p8"/>
            <p:cNvSpPr txBox="1"/>
            <p:nvPr/>
          </p:nvSpPr>
          <p:spPr>
            <a:xfrm>
              <a:off x="4992933" y="1327208"/>
              <a:ext cx="2126340" cy="61396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accent4"/>
                  </a:solidFill>
                  <a:latin typeface="Arial"/>
                  <a:ea typeface="Arial"/>
                  <a:cs typeface="Arial"/>
                  <a:sym typeface="Arial"/>
                </a:rPr>
                <a:t>IMAGE SEARCHING</a:t>
              </a:r>
              <a:endParaRPr b="1" sz="2400">
                <a:solidFill>
                  <a:schemeClr val="accent4"/>
                </a:solidFill>
                <a:latin typeface="Arial"/>
                <a:ea typeface="Arial"/>
                <a:cs typeface="Arial"/>
                <a:sym typeface="Arial"/>
              </a:endParaRPr>
            </a:p>
          </p:txBody>
        </p:sp>
      </p:grpSp>
      <p:cxnSp>
        <p:nvCxnSpPr>
          <p:cNvPr id="64" name="Google Shape;64;p8"/>
          <p:cNvCxnSpPr/>
          <p:nvPr/>
        </p:nvCxnSpPr>
        <p:spPr>
          <a:xfrm rot="10800000">
            <a:off x="1372360" y="4436877"/>
            <a:ext cx="0" cy="1800000"/>
          </a:xfrm>
          <a:prstGeom prst="straightConnector1">
            <a:avLst/>
          </a:prstGeom>
          <a:noFill/>
          <a:ln cap="flat" cmpd="sng" w="25400">
            <a:solidFill>
              <a:schemeClr val="accent1"/>
            </a:solidFill>
            <a:prstDash val="solid"/>
            <a:miter lim="800000"/>
            <a:headEnd len="lg" w="lg" type="oval"/>
            <a:tailEnd len="sm" w="sm" type="none"/>
          </a:ln>
        </p:spPr>
      </p:cxnSp>
      <p:grpSp>
        <p:nvGrpSpPr>
          <p:cNvPr id="65" name="Google Shape;65;p8"/>
          <p:cNvGrpSpPr/>
          <p:nvPr/>
        </p:nvGrpSpPr>
        <p:grpSpPr>
          <a:xfrm>
            <a:off x="1300089" y="4498991"/>
            <a:ext cx="3303865" cy="1874067"/>
            <a:chOff x="4771752" y="1298215"/>
            <a:chExt cx="2800930" cy="1874067"/>
          </a:xfrm>
        </p:grpSpPr>
        <p:sp>
          <p:nvSpPr>
            <p:cNvPr id="66" name="Google Shape;66;p8"/>
            <p:cNvSpPr txBox="1"/>
            <p:nvPr/>
          </p:nvSpPr>
          <p:spPr>
            <a:xfrm>
              <a:off x="4771752" y="2248952"/>
              <a:ext cx="280093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1" lang="en-US" sz="2000">
                  <a:solidFill>
                    <a:srgbClr val="0C0C0C"/>
                  </a:solidFill>
                  <a:latin typeface="Calibri"/>
                  <a:ea typeface="Calibri"/>
                  <a:cs typeface="Calibri"/>
                  <a:sym typeface="Calibri"/>
                </a:rPr>
                <a:t>  Comparing images is hard job for  peoples  without using a technique.</a:t>
              </a:r>
              <a:endParaRPr sz="2000">
                <a:solidFill>
                  <a:srgbClr val="0C0C0C"/>
                </a:solidFill>
                <a:latin typeface="Arial"/>
                <a:ea typeface="Arial"/>
                <a:cs typeface="Arial"/>
                <a:sym typeface="Arial"/>
              </a:endParaRPr>
            </a:p>
          </p:txBody>
        </p:sp>
        <p:sp>
          <p:nvSpPr>
            <p:cNvPr id="67" name="Google Shape;67;p8"/>
            <p:cNvSpPr txBox="1"/>
            <p:nvPr/>
          </p:nvSpPr>
          <p:spPr>
            <a:xfrm>
              <a:off x="4828277" y="1298215"/>
              <a:ext cx="175967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accent1"/>
                  </a:solidFill>
                  <a:latin typeface="Arial"/>
                  <a:ea typeface="Arial"/>
                  <a:cs typeface="Arial"/>
                  <a:sym typeface="Arial"/>
                </a:rPr>
                <a:t>COMPARINGIMAGE</a:t>
              </a:r>
              <a:endParaRPr b="1" sz="2400">
                <a:solidFill>
                  <a:schemeClr val="accent1"/>
                </a:solidFill>
                <a:latin typeface="Arial"/>
                <a:ea typeface="Arial"/>
                <a:cs typeface="Arial"/>
                <a:sym typeface="Arial"/>
              </a:endParaRPr>
            </a:p>
          </p:txBody>
        </p:sp>
      </p:grpSp>
      <p:cxnSp>
        <p:nvCxnSpPr>
          <p:cNvPr id="68" name="Google Shape;68;p8"/>
          <p:cNvCxnSpPr/>
          <p:nvPr/>
        </p:nvCxnSpPr>
        <p:spPr>
          <a:xfrm rot="10800000">
            <a:off x="5634199" y="4436877"/>
            <a:ext cx="0" cy="1800000"/>
          </a:xfrm>
          <a:prstGeom prst="straightConnector1">
            <a:avLst/>
          </a:prstGeom>
          <a:noFill/>
          <a:ln cap="flat" cmpd="sng" w="25400">
            <a:solidFill>
              <a:schemeClr val="accent3"/>
            </a:solidFill>
            <a:prstDash val="solid"/>
            <a:miter lim="800000"/>
            <a:headEnd len="lg" w="lg" type="oval"/>
            <a:tailEnd len="sm" w="sm" type="none"/>
          </a:ln>
        </p:spPr>
      </p:cxnSp>
      <p:grpSp>
        <p:nvGrpSpPr>
          <p:cNvPr id="69" name="Google Shape;69;p8"/>
          <p:cNvGrpSpPr/>
          <p:nvPr/>
        </p:nvGrpSpPr>
        <p:grpSpPr>
          <a:xfrm>
            <a:off x="5812416" y="4493853"/>
            <a:ext cx="3021769" cy="1858687"/>
            <a:chOff x="4919965" y="1293077"/>
            <a:chExt cx="3021769" cy="1858687"/>
          </a:xfrm>
        </p:grpSpPr>
        <p:sp>
          <p:nvSpPr>
            <p:cNvPr id="70" name="Google Shape;70;p8"/>
            <p:cNvSpPr txBox="1"/>
            <p:nvPr/>
          </p:nvSpPr>
          <p:spPr>
            <a:xfrm>
              <a:off x="4965553" y="2136101"/>
              <a:ext cx="297618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FF0066"/>
                  </a:solidFill>
                  <a:latin typeface="Candara"/>
                  <a:ea typeface="Candara"/>
                  <a:cs typeface="Candara"/>
                  <a:sym typeface="Candara"/>
                </a:rPr>
                <a:t> </a:t>
              </a:r>
              <a:r>
                <a:rPr b="1" lang="en-US" sz="2000">
                  <a:solidFill>
                    <a:srgbClr val="0C0C0C"/>
                  </a:solidFill>
                  <a:latin typeface="Candara"/>
                  <a:ea typeface="Candara"/>
                  <a:cs typeface="Candara"/>
                  <a:sym typeface="Candara"/>
                </a:rPr>
                <a:t>How  to find the similar type of images in your database.</a:t>
              </a:r>
              <a:endParaRPr/>
            </a:p>
          </p:txBody>
        </p:sp>
        <p:sp>
          <p:nvSpPr>
            <p:cNvPr id="71" name="Google Shape;71;p8"/>
            <p:cNvSpPr txBox="1"/>
            <p:nvPr/>
          </p:nvSpPr>
          <p:spPr>
            <a:xfrm>
              <a:off x="4919965" y="1293077"/>
              <a:ext cx="258466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accent3"/>
                  </a:solidFill>
                  <a:latin typeface="Arial"/>
                  <a:ea typeface="Arial"/>
                  <a:cs typeface="Arial"/>
                  <a:sym typeface="Arial"/>
                </a:rPr>
                <a:t>DUPLICATE IMAGES</a:t>
              </a:r>
              <a:endParaRPr b="1" sz="2400">
                <a:solidFill>
                  <a:schemeClr val="accent3"/>
                </a:solidFill>
                <a:latin typeface="Arial"/>
                <a:ea typeface="Arial"/>
                <a:cs typeface="Arial"/>
                <a:sym typeface="Arial"/>
              </a:endParaRPr>
            </a:p>
          </p:txBody>
        </p:sp>
      </p:grpSp>
      <p:cxnSp>
        <p:nvCxnSpPr>
          <p:cNvPr id="72" name="Google Shape;72;p8"/>
          <p:cNvCxnSpPr/>
          <p:nvPr/>
        </p:nvCxnSpPr>
        <p:spPr>
          <a:xfrm rot="10800000">
            <a:off x="9896038" y="4436877"/>
            <a:ext cx="0" cy="1800000"/>
          </a:xfrm>
          <a:prstGeom prst="straightConnector1">
            <a:avLst/>
          </a:prstGeom>
          <a:noFill/>
          <a:ln cap="flat" cmpd="sng" w="25400">
            <a:solidFill>
              <a:schemeClr val="accent5"/>
            </a:solidFill>
            <a:prstDash val="solid"/>
            <a:miter lim="800000"/>
            <a:headEnd len="lg" w="lg" type="oval"/>
            <a:tailEnd len="sm" w="sm" type="none"/>
          </a:ln>
        </p:spPr>
      </p:cxnSp>
      <p:grpSp>
        <p:nvGrpSpPr>
          <p:cNvPr id="73" name="Google Shape;73;p8"/>
          <p:cNvGrpSpPr/>
          <p:nvPr/>
        </p:nvGrpSpPr>
        <p:grpSpPr>
          <a:xfrm>
            <a:off x="9918432" y="4493727"/>
            <a:ext cx="2403713" cy="2071200"/>
            <a:chOff x="4938859" y="1329478"/>
            <a:chExt cx="2403713" cy="2071200"/>
          </a:xfrm>
        </p:grpSpPr>
        <p:sp>
          <p:nvSpPr>
            <p:cNvPr id="74" name="Google Shape;74;p8"/>
            <p:cNvSpPr txBox="1"/>
            <p:nvPr/>
          </p:nvSpPr>
          <p:spPr>
            <a:xfrm>
              <a:off x="4938859" y="2200349"/>
              <a:ext cx="240371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rgbClr val="0C0C0C"/>
                  </a:solidFill>
                  <a:latin typeface="Arial"/>
                  <a:ea typeface="Arial"/>
                  <a:cs typeface="Arial"/>
                  <a:sym typeface="Arial"/>
                </a:rPr>
                <a:t>Detect the object in image using the object detection algorithms. </a:t>
              </a:r>
              <a:endParaRPr b="1" i="1" sz="1800">
                <a:solidFill>
                  <a:srgbClr val="0C0C0C"/>
                </a:solidFill>
                <a:latin typeface="Arial"/>
                <a:ea typeface="Arial"/>
                <a:cs typeface="Arial"/>
                <a:sym typeface="Arial"/>
              </a:endParaRPr>
            </a:p>
          </p:txBody>
        </p:sp>
        <p:sp>
          <p:nvSpPr>
            <p:cNvPr id="75" name="Google Shape;75;p8"/>
            <p:cNvSpPr txBox="1"/>
            <p:nvPr/>
          </p:nvSpPr>
          <p:spPr>
            <a:xfrm>
              <a:off x="5014122" y="1329478"/>
              <a:ext cx="2050999"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accent5"/>
                  </a:solidFill>
                  <a:latin typeface="Arial"/>
                  <a:ea typeface="Arial"/>
                  <a:cs typeface="Arial"/>
                  <a:sym typeface="Arial"/>
                </a:rPr>
                <a:t>OBJECT DETECTION </a:t>
              </a:r>
              <a:endParaRPr b="1" sz="2000">
                <a:solidFill>
                  <a:schemeClr val="accent5"/>
                </a:solidFill>
                <a:latin typeface="Arial"/>
                <a:ea typeface="Arial"/>
                <a:cs typeface="Arial"/>
                <a:sym typeface="Arial"/>
              </a:endParaRPr>
            </a:p>
          </p:txBody>
        </p:sp>
      </p:grpSp>
      <p:pic>
        <p:nvPicPr>
          <p:cNvPr id="76" name="Google Shape;76;p8"/>
          <p:cNvPicPr preferRelativeResize="0"/>
          <p:nvPr/>
        </p:nvPicPr>
        <p:blipFill rotWithShape="1">
          <a:blip r:embed="rId3">
            <a:alphaModFix/>
          </a:blip>
          <a:srcRect b="0" l="0" r="0" t="0"/>
          <a:stretch/>
        </p:blipFill>
        <p:spPr>
          <a:xfrm>
            <a:off x="52373" y="1118420"/>
            <a:ext cx="4155287" cy="1945774"/>
          </a:xfrm>
          <a:prstGeom prst="rect">
            <a:avLst/>
          </a:prstGeom>
          <a:noFill/>
          <a:ln>
            <a:noFill/>
          </a:ln>
        </p:spPr>
      </p:pic>
      <p:sp>
        <p:nvSpPr>
          <p:cNvPr id="77" name="Google Shape;77;p8"/>
          <p:cNvSpPr/>
          <p:nvPr/>
        </p:nvSpPr>
        <p:spPr>
          <a:xfrm>
            <a:off x="1372360" y="3409824"/>
            <a:ext cx="900323" cy="908793"/>
          </a:xfrm>
          <a:prstGeom prst="ellipse">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8"/>
          <p:cNvSpPr/>
          <p:nvPr/>
        </p:nvSpPr>
        <p:spPr>
          <a:xfrm>
            <a:off x="3514790" y="3419584"/>
            <a:ext cx="900323" cy="908793"/>
          </a:xfrm>
          <a:prstGeom prst="ellipse">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8"/>
          <p:cNvSpPr/>
          <p:nvPr/>
        </p:nvSpPr>
        <p:spPr>
          <a:xfrm>
            <a:off x="5633172" y="3426070"/>
            <a:ext cx="900323" cy="908793"/>
          </a:xfrm>
          <a:prstGeom prst="ellipse">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8"/>
          <p:cNvSpPr/>
          <p:nvPr/>
        </p:nvSpPr>
        <p:spPr>
          <a:xfrm>
            <a:off x="7779722" y="3409824"/>
            <a:ext cx="900323" cy="908793"/>
          </a:xfrm>
          <a:prstGeom prst="ellipse">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8"/>
          <p:cNvSpPr/>
          <p:nvPr/>
        </p:nvSpPr>
        <p:spPr>
          <a:xfrm>
            <a:off x="9915585" y="3402111"/>
            <a:ext cx="900323" cy="908793"/>
          </a:xfrm>
          <a:prstGeom prst="ellipse">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   user characteristics</a:t>
            </a:r>
            <a:endParaRPr i="1" sz="4000">
              <a:solidFill>
                <a:schemeClr val="lt1"/>
              </a:solidFill>
              <a:latin typeface="Algerian"/>
              <a:ea typeface="Algerian"/>
              <a:cs typeface="Algerian"/>
              <a:sym typeface="Algerian"/>
            </a:endParaRPr>
          </a:p>
        </p:txBody>
      </p:sp>
      <p:sp>
        <p:nvSpPr>
          <p:cNvPr id="319" name="Google Shape;319;p26"/>
          <p:cNvSpPr txBox="1"/>
          <p:nvPr/>
        </p:nvSpPr>
        <p:spPr>
          <a:xfrm>
            <a:off x="581891" y="1607127"/>
            <a:ext cx="7509164"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 use this software user must have following characteristics: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26"/>
          <p:cNvSpPr txBox="1"/>
          <p:nvPr/>
        </p:nvSpPr>
        <p:spPr>
          <a:xfrm>
            <a:off x="512618" y="2493818"/>
            <a:ext cx="11443854" cy="2862322"/>
          </a:xfrm>
          <a:prstGeom prst="rect">
            <a:avLst/>
          </a:prstGeom>
          <a:noFill/>
          <a:ln>
            <a:noFill/>
          </a:ln>
        </p:spPr>
        <p:txBody>
          <a:bodyPr anchorCtr="0" anchor="t" bIns="45700" lIns="91425" spcFirstLastPara="1" rIns="91425" wrap="square" tIns="45700">
            <a:noAutofit/>
          </a:bodyPr>
          <a:lstStyle/>
          <a:p>
            <a:pPr indent="-127000" lvl="0" marL="0" marR="0" rtl="0" algn="l">
              <a:spcBef>
                <a:spcPts val="0"/>
              </a:spcBef>
              <a:spcAft>
                <a:spcPts val="0"/>
              </a:spcAft>
              <a:buClr>
                <a:schemeClr val="accent4"/>
              </a:buClr>
              <a:buSzPts val="2000"/>
              <a:buFont typeface="Noto Sans Symbols"/>
              <a:buChar char="❖"/>
            </a:pPr>
            <a:r>
              <a:rPr b="1" lang="en-US" sz="2000">
                <a:solidFill>
                  <a:schemeClr val="accent4"/>
                </a:solidFill>
                <a:latin typeface="Arial"/>
                <a:ea typeface="Arial"/>
                <a:cs typeface="Arial"/>
                <a:sym typeface="Arial"/>
              </a:rPr>
              <a:t> Educational Background:  </a:t>
            </a:r>
            <a:r>
              <a:rPr b="1" lang="en-US" sz="2000">
                <a:solidFill>
                  <a:srgbClr val="262626"/>
                </a:solidFill>
                <a:latin typeface="Arial"/>
                <a:ea typeface="Arial"/>
                <a:cs typeface="Arial"/>
                <a:sym typeface="Arial"/>
              </a:rPr>
              <a:t>U</a:t>
            </a:r>
            <a:r>
              <a:rPr lang="en-US" sz="1800">
                <a:solidFill>
                  <a:srgbClr val="262626"/>
                </a:solidFill>
                <a:latin typeface="Arial"/>
                <a:ea typeface="Arial"/>
                <a:cs typeface="Arial"/>
                <a:sym typeface="Arial"/>
              </a:rPr>
              <a:t>ser must be educated</a:t>
            </a:r>
            <a:r>
              <a:rPr lang="en-US" sz="1800">
                <a:solidFill>
                  <a:schemeClr val="accent4"/>
                </a:solidFill>
                <a:latin typeface="Arial"/>
                <a:ea typeface="Arial"/>
                <a:cs typeface="Arial"/>
                <a:sym typeface="Arial"/>
              </a:rPr>
              <a:t> </a:t>
            </a:r>
            <a:endParaRPr/>
          </a:p>
          <a:p>
            <a:pPr indent="0" lvl="0" marL="0" marR="0" rtl="0" algn="l">
              <a:spcBef>
                <a:spcPts val="0"/>
              </a:spcBef>
              <a:spcAft>
                <a:spcPts val="0"/>
              </a:spcAft>
              <a:buNone/>
            </a:pPr>
            <a:r>
              <a:t/>
            </a:r>
            <a:endParaRPr b="1" sz="2000">
              <a:solidFill>
                <a:schemeClr val="accent4"/>
              </a:solidFill>
              <a:latin typeface="Arial"/>
              <a:ea typeface="Arial"/>
              <a:cs typeface="Arial"/>
              <a:sym typeface="Arial"/>
            </a:endParaRPr>
          </a:p>
          <a:p>
            <a:pPr indent="-127000" lvl="0" marL="0" marR="0" rtl="0" algn="l">
              <a:spcBef>
                <a:spcPts val="0"/>
              </a:spcBef>
              <a:spcAft>
                <a:spcPts val="0"/>
              </a:spcAft>
              <a:buClr>
                <a:schemeClr val="accent4"/>
              </a:buClr>
              <a:buSzPts val="2000"/>
              <a:buFont typeface="Noto Sans Symbols"/>
              <a:buChar char="❖"/>
            </a:pPr>
            <a:r>
              <a:rPr b="1" lang="en-US" sz="2000">
                <a:solidFill>
                  <a:schemeClr val="accent4"/>
                </a:solidFill>
                <a:latin typeface="Arial"/>
                <a:ea typeface="Arial"/>
                <a:cs typeface="Arial"/>
                <a:sym typeface="Arial"/>
              </a:rPr>
              <a:t> Language: </a:t>
            </a:r>
            <a:r>
              <a:rPr b="1" lang="en-US" sz="2000">
                <a:solidFill>
                  <a:srgbClr val="262626"/>
                </a:solidFill>
                <a:latin typeface="Arial"/>
                <a:ea typeface="Arial"/>
                <a:cs typeface="Arial"/>
                <a:sym typeface="Arial"/>
              </a:rPr>
              <a:t>U</a:t>
            </a:r>
            <a:r>
              <a:rPr lang="en-US" sz="1800">
                <a:solidFill>
                  <a:srgbClr val="262626"/>
                </a:solidFill>
                <a:latin typeface="Arial"/>
                <a:ea typeface="Arial"/>
                <a:cs typeface="Arial"/>
                <a:sym typeface="Arial"/>
              </a:rPr>
              <a:t>ser must know the language of the python language</a:t>
            </a:r>
            <a:endParaRPr/>
          </a:p>
          <a:p>
            <a:pPr indent="0" lvl="0" marL="0" marR="0" rtl="0" algn="l">
              <a:spcBef>
                <a:spcPts val="0"/>
              </a:spcBef>
              <a:spcAft>
                <a:spcPts val="0"/>
              </a:spcAft>
              <a:buClr>
                <a:schemeClr val="dk1"/>
              </a:buClr>
              <a:buSzPts val="2000"/>
              <a:buFont typeface="Noto Sans Symbols"/>
              <a:buNone/>
            </a:pPr>
            <a:r>
              <a:t/>
            </a:r>
            <a:endParaRPr b="1" sz="2000">
              <a:solidFill>
                <a:schemeClr val="accent4"/>
              </a:solidFill>
              <a:latin typeface="Arial"/>
              <a:ea typeface="Arial"/>
              <a:cs typeface="Arial"/>
              <a:sym typeface="Arial"/>
            </a:endParaRPr>
          </a:p>
          <a:p>
            <a:pPr indent="-127000" lvl="0" marL="0" marR="0" rtl="0" algn="l">
              <a:spcBef>
                <a:spcPts val="0"/>
              </a:spcBef>
              <a:spcAft>
                <a:spcPts val="0"/>
              </a:spcAft>
              <a:buClr>
                <a:schemeClr val="accent4"/>
              </a:buClr>
              <a:buSzPts val="2000"/>
              <a:buFont typeface="Noto Sans Symbols"/>
              <a:buChar char="❖"/>
            </a:pPr>
            <a:r>
              <a:rPr b="1" lang="en-US" sz="2000">
                <a:solidFill>
                  <a:schemeClr val="accent4"/>
                </a:solidFill>
                <a:latin typeface="Arial"/>
                <a:ea typeface="Arial"/>
                <a:cs typeface="Arial"/>
                <a:sym typeface="Arial"/>
              </a:rPr>
              <a:t> Computing skills: </a:t>
            </a:r>
            <a:r>
              <a:rPr b="1" lang="en-US" sz="2000">
                <a:solidFill>
                  <a:srgbClr val="262626"/>
                </a:solidFill>
                <a:latin typeface="Arial"/>
                <a:ea typeface="Arial"/>
                <a:cs typeface="Arial"/>
                <a:sym typeface="Arial"/>
              </a:rPr>
              <a:t>U</a:t>
            </a:r>
            <a:r>
              <a:rPr lang="en-US" sz="1800">
                <a:solidFill>
                  <a:srgbClr val="262626"/>
                </a:solidFill>
                <a:latin typeface="Arial"/>
                <a:ea typeface="Arial"/>
                <a:cs typeface="Arial"/>
                <a:sym typeface="Arial"/>
              </a:rPr>
              <a:t>ser have computing skills that he/she knows how to use the software</a:t>
            </a:r>
            <a:endParaRPr/>
          </a:p>
          <a:p>
            <a:pPr indent="0" lvl="0" marL="0" marR="0" rtl="0" algn="l">
              <a:spcBef>
                <a:spcPts val="0"/>
              </a:spcBef>
              <a:spcAft>
                <a:spcPts val="0"/>
              </a:spcAft>
              <a:buClr>
                <a:schemeClr val="dk1"/>
              </a:buClr>
              <a:buSzPts val="2000"/>
              <a:buFont typeface="Noto Sans Symbols"/>
              <a:buNone/>
            </a:pPr>
            <a:r>
              <a:t/>
            </a:r>
            <a:endParaRPr b="1" sz="2000">
              <a:solidFill>
                <a:schemeClr val="accent4"/>
              </a:solidFill>
              <a:latin typeface="Arial"/>
              <a:ea typeface="Arial"/>
              <a:cs typeface="Arial"/>
              <a:sym typeface="Arial"/>
            </a:endParaRPr>
          </a:p>
          <a:p>
            <a:pPr indent="-127000" lvl="0" marL="0" marR="0" rtl="0" algn="l">
              <a:spcBef>
                <a:spcPts val="0"/>
              </a:spcBef>
              <a:spcAft>
                <a:spcPts val="0"/>
              </a:spcAft>
              <a:buClr>
                <a:schemeClr val="accent4"/>
              </a:buClr>
              <a:buSzPts val="2000"/>
              <a:buFont typeface="Noto Sans Symbols"/>
              <a:buChar char="❖"/>
            </a:pPr>
            <a:r>
              <a:rPr b="1" lang="en-US" sz="2000">
                <a:solidFill>
                  <a:schemeClr val="accent4"/>
                </a:solidFill>
                <a:latin typeface="Arial"/>
                <a:ea typeface="Arial"/>
                <a:cs typeface="Arial"/>
                <a:sym typeface="Arial"/>
              </a:rPr>
              <a:t> Feasibility: </a:t>
            </a:r>
            <a:r>
              <a:rPr b="1" lang="en-US" sz="2000">
                <a:solidFill>
                  <a:srgbClr val="262626"/>
                </a:solidFill>
                <a:latin typeface="Arial"/>
                <a:ea typeface="Arial"/>
                <a:cs typeface="Arial"/>
                <a:sym typeface="Arial"/>
              </a:rPr>
              <a:t>T</a:t>
            </a:r>
            <a:r>
              <a:rPr lang="en-US" sz="1800">
                <a:solidFill>
                  <a:srgbClr val="262626"/>
                </a:solidFill>
                <a:latin typeface="Arial"/>
                <a:ea typeface="Arial"/>
                <a:cs typeface="Arial"/>
                <a:sym typeface="Arial"/>
              </a:rPr>
              <a:t>he user must be feasible to use this software</a:t>
            </a:r>
            <a:endParaRPr/>
          </a:p>
          <a:p>
            <a:pPr indent="0" lvl="0" marL="0" marR="0" rtl="0" algn="l">
              <a:spcBef>
                <a:spcPts val="0"/>
              </a:spcBef>
              <a:spcAft>
                <a:spcPts val="0"/>
              </a:spcAft>
              <a:buNone/>
            </a:pPr>
            <a:r>
              <a:t/>
            </a:r>
            <a:endParaRPr b="1" sz="2000">
              <a:solidFill>
                <a:schemeClr val="accent4"/>
              </a:solidFill>
              <a:latin typeface="Arial"/>
              <a:ea typeface="Arial"/>
              <a:cs typeface="Arial"/>
              <a:sym typeface="Arial"/>
            </a:endParaRPr>
          </a:p>
          <a:p>
            <a:pPr indent="0" lvl="0" marL="0" marR="0" rtl="0" algn="l">
              <a:spcBef>
                <a:spcPts val="0"/>
              </a:spcBef>
              <a:spcAft>
                <a:spcPts val="0"/>
              </a:spcAft>
              <a:buNone/>
            </a:pPr>
            <a:r>
              <a:t/>
            </a:r>
            <a:endParaRPr b="1" sz="2000">
              <a:solidFill>
                <a:schemeClr val="accent4"/>
              </a:solidFill>
              <a:latin typeface="Arial"/>
              <a:ea typeface="Arial"/>
              <a:cs typeface="Arial"/>
              <a:sym typeface="Arial"/>
            </a:endParaRPr>
          </a:p>
        </p:txBody>
      </p:sp>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PROCESS DESCRIPTION</a:t>
            </a:r>
            <a:endParaRPr/>
          </a:p>
        </p:txBody>
      </p:sp>
      <p:sp>
        <p:nvSpPr>
          <p:cNvPr id="326" name="Google Shape;326;p27"/>
          <p:cNvSpPr/>
          <p:nvPr/>
        </p:nvSpPr>
        <p:spPr>
          <a:xfrm>
            <a:off x="2175115" y="4574922"/>
            <a:ext cx="1429252" cy="1232114"/>
          </a:xfrm>
          <a:prstGeom prst="hexagon">
            <a:avLst>
              <a:gd fmla="val 25000" name="adj"/>
              <a:gd fmla="val 115470" name="vf"/>
            </a:avLst>
          </a:prstGeom>
          <a:solidFill>
            <a:srgbClr val="8CB3E3"/>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7" name="Google Shape;327;p27"/>
          <p:cNvSpPr/>
          <p:nvPr/>
        </p:nvSpPr>
        <p:spPr>
          <a:xfrm>
            <a:off x="3776947" y="3906840"/>
            <a:ext cx="1429252" cy="1232114"/>
          </a:xfrm>
          <a:prstGeom prst="hexagon">
            <a:avLst>
              <a:gd fmla="val 25000" name="adj"/>
              <a:gd fmla="val 115470" name="vf"/>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8" name="Google Shape;328;p27"/>
          <p:cNvSpPr/>
          <p:nvPr/>
        </p:nvSpPr>
        <p:spPr>
          <a:xfrm>
            <a:off x="5378780" y="3238756"/>
            <a:ext cx="1429252" cy="1232114"/>
          </a:xfrm>
          <a:prstGeom prst="hexagon">
            <a:avLst>
              <a:gd fmla="val 25000" name="adj"/>
              <a:gd fmla="val 115470" name="vf"/>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9" name="Google Shape;329;p27"/>
          <p:cNvSpPr/>
          <p:nvPr/>
        </p:nvSpPr>
        <p:spPr>
          <a:xfrm>
            <a:off x="6980613" y="2570674"/>
            <a:ext cx="1429252" cy="1232114"/>
          </a:xfrm>
          <a:prstGeom prst="hexagon">
            <a:avLst>
              <a:gd fmla="val 25000" name="adj"/>
              <a:gd fmla="val 115470" name="vf"/>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0" name="Google Shape;330;p27"/>
          <p:cNvSpPr/>
          <p:nvPr/>
        </p:nvSpPr>
        <p:spPr>
          <a:xfrm>
            <a:off x="8582445" y="1902590"/>
            <a:ext cx="1429252" cy="1232114"/>
          </a:xfrm>
          <a:prstGeom prst="hexagon">
            <a:avLst>
              <a:gd fmla="val 25000" name="adj"/>
              <a:gd fmla="val 115470" name="vf"/>
            </a:avLst>
          </a:prstGeom>
          <a:solidFill>
            <a:srgbClr val="938953"/>
          </a:solid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1" name="Google Shape;331;p27"/>
          <p:cNvSpPr txBox="1"/>
          <p:nvPr/>
        </p:nvSpPr>
        <p:spPr>
          <a:xfrm>
            <a:off x="1408216" y="4500849"/>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01</a:t>
            </a:r>
            <a:endParaRPr b="1" sz="3600">
              <a:solidFill>
                <a:schemeClr val="accent1"/>
              </a:solidFill>
              <a:latin typeface="Arial"/>
              <a:ea typeface="Arial"/>
              <a:cs typeface="Arial"/>
              <a:sym typeface="Arial"/>
            </a:endParaRPr>
          </a:p>
        </p:txBody>
      </p:sp>
      <p:sp>
        <p:nvSpPr>
          <p:cNvPr id="332" name="Google Shape;332;p27"/>
          <p:cNvSpPr txBox="1"/>
          <p:nvPr/>
        </p:nvSpPr>
        <p:spPr>
          <a:xfrm>
            <a:off x="3018805" y="384165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2"/>
                </a:solidFill>
                <a:latin typeface="Arial"/>
                <a:ea typeface="Arial"/>
                <a:cs typeface="Arial"/>
                <a:sym typeface="Arial"/>
              </a:rPr>
              <a:t>02</a:t>
            </a:r>
            <a:endParaRPr b="1" sz="3600">
              <a:solidFill>
                <a:schemeClr val="accent2"/>
              </a:solidFill>
              <a:latin typeface="Arial"/>
              <a:ea typeface="Arial"/>
              <a:cs typeface="Arial"/>
              <a:sym typeface="Arial"/>
            </a:endParaRPr>
          </a:p>
        </p:txBody>
      </p:sp>
      <p:sp>
        <p:nvSpPr>
          <p:cNvPr id="333" name="Google Shape;333;p27"/>
          <p:cNvSpPr txBox="1"/>
          <p:nvPr/>
        </p:nvSpPr>
        <p:spPr>
          <a:xfrm>
            <a:off x="4629395" y="318246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3"/>
                </a:solidFill>
                <a:latin typeface="Arial"/>
                <a:ea typeface="Arial"/>
                <a:cs typeface="Arial"/>
                <a:sym typeface="Arial"/>
              </a:rPr>
              <a:t>03</a:t>
            </a:r>
            <a:endParaRPr b="1" sz="3600">
              <a:solidFill>
                <a:schemeClr val="accent3"/>
              </a:solidFill>
              <a:latin typeface="Arial"/>
              <a:ea typeface="Arial"/>
              <a:cs typeface="Arial"/>
              <a:sym typeface="Arial"/>
            </a:endParaRPr>
          </a:p>
        </p:txBody>
      </p:sp>
      <p:sp>
        <p:nvSpPr>
          <p:cNvPr id="334" name="Google Shape;334;p27"/>
          <p:cNvSpPr txBox="1"/>
          <p:nvPr/>
        </p:nvSpPr>
        <p:spPr>
          <a:xfrm>
            <a:off x="6239985" y="252327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4"/>
                </a:solidFill>
                <a:latin typeface="Arial"/>
                <a:ea typeface="Arial"/>
                <a:cs typeface="Arial"/>
                <a:sym typeface="Arial"/>
              </a:rPr>
              <a:t>04</a:t>
            </a:r>
            <a:endParaRPr b="1" sz="3600">
              <a:solidFill>
                <a:schemeClr val="accent4"/>
              </a:solidFill>
              <a:latin typeface="Arial"/>
              <a:ea typeface="Arial"/>
              <a:cs typeface="Arial"/>
              <a:sym typeface="Arial"/>
            </a:endParaRPr>
          </a:p>
        </p:txBody>
      </p:sp>
      <p:sp>
        <p:nvSpPr>
          <p:cNvPr id="335" name="Google Shape;335;p27"/>
          <p:cNvSpPr txBox="1"/>
          <p:nvPr/>
        </p:nvSpPr>
        <p:spPr>
          <a:xfrm>
            <a:off x="7850574" y="186408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5"/>
                </a:solidFill>
                <a:latin typeface="Arial"/>
                <a:ea typeface="Arial"/>
                <a:cs typeface="Arial"/>
                <a:sym typeface="Arial"/>
              </a:rPr>
              <a:t>05</a:t>
            </a:r>
            <a:endParaRPr b="1" sz="3600">
              <a:solidFill>
                <a:schemeClr val="accent5"/>
              </a:solidFill>
              <a:latin typeface="Arial"/>
              <a:ea typeface="Arial"/>
              <a:cs typeface="Arial"/>
              <a:sym typeface="Arial"/>
            </a:endParaRPr>
          </a:p>
        </p:txBody>
      </p:sp>
      <p:sp>
        <p:nvSpPr>
          <p:cNvPr id="336" name="Google Shape;336;p27"/>
          <p:cNvSpPr txBox="1"/>
          <p:nvPr/>
        </p:nvSpPr>
        <p:spPr>
          <a:xfrm>
            <a:off x="2259563" y="4929371"/>
            <a:ext cx="1240305"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Image collection</a:t>
            </a:r>
            <a:endParaRPr sz="1400">
              <a:solidFill>
                <a:srgbClr val="3F3F3F"/>
              </a:solidFill>
              <a:latin typeface="Arial"/>
              <a:ea typeface="Arial"/>
              <a:cs typeface="Arial"/>
              <a:sym typeface="Arial"/>
            </a:endParaRPr>
          </a:p>
        </p:txBody>
      </p:sp>
      <p:sp>
        <p:nvSpPr>
          <p:cNvPr id="337" name="Google Shape;337;p27"/>
          <p:cNvSpPr txBox="1"/>
          <p:nvPr/>
        </p:nvSpPr>
        <p:spPr>
          <a:xfrm>
            <a:off x="3866946" y="4155331"/>
            <a:ext cx="1241739"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Image convolution and Filtering</a:t>
            </a:r>
            <a:endParaRPr sz="1400">
              <a:solidFill>
                <a:srgbClr val="3F3F3F"/>
              </a:solidFill>
              <a:latin typeface="Arial"/>
              <a:ea typeface="Arial"/>
              <a:cs typeface="Arial"/>
              <a:sym typeface="Arial"/>
            </a:endParaRPr>
          </a:p>
        </p:txBody>
      </p:sp>
      <p:sp>
        <p:nvSpPr>
          <p:cNvPr id="338" name="Google Shape;338;p27"/>
          <p:cNvSpPr txBox="1"/>
          <p:nvPr/>
        </p:nvSpPr>
        <p:spPr>
          <a:xfrm>
            <a:off x="5475763" y="3489013"/>
            <a:ext cx="1234755"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Pixel Max pooling System</a:t>
            </a:r>
            <a:endParaRPr sz="1400">
              <a:solidFill>
                <a:srgbClr val="3F3F3F"/>
              </a:solidFill>
              <a:latin typeface="Arial"/>
              <a:ea typeface="Arial"/>
              <a:cs typeface="Arial"/>
              <a:sym typeface="Arial"/>
            </a:endParaRPr>
          </a:p>
        </p:txBody>
      </p:sp>
      <p:sp>
        <p:nvSpPr>
          <p:cNvPr id="339" name="Google Shape;339;p27"/>
          <p:cNvSpPr txBox="1"/>
          <p:nvPr/>
        </p:nvSpPr>
        <p:spPr>
          <a:xfrm>
            <a:off x="7077596" y="2930419"/>
            <a:ext cx="1198871"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Sc Sift Algorithm</a:t>
            </a:r>
            <a:endParaRPr sz="1400">
              <a:solidFill>
                <a:srgbClr val="3F3F3F"/>
              </a:solidFill>
              <a:latin typeface="Arial"/>
              <a:ea typeface="Arial"/>
              <a:cs typeface="Arial"/>
              <a:sym typeface="Arial"/>
            </a:endParaRPr>
          </a:p>
        </p:txBody>
      </p:sp>
      <p:sp>
        <p:nvSpPr>
          <p:cNvPr id="340" name="Google Shape;340;p27"/>
          <p:cNvSpPr txBox="1"/>
          <p:nvPr/>
        </p:nvSpPr>
        <p:spPr>
          <a:xfrm>
            <a:off x="8643545" y="2264101"/>
            <a:ext cx="129614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Data base management</a:t>
            </a:r>
            <a:endParaRPr b="1" sz="1400">
              <a:solidFill>
                <a:schemeClr val="lt1"/>
              </a:solidFill>
              <a:latin typeface="Arial"/>
              <a:ea typeface="Arial"/>
              <a:cs typeface="Arial"/>
              <a:sym typeface="Arial"/>
            </a:endParaRPr>
          </a:p>
        </p:txBody>
      </p:sp>
      <p:sp>
        <p:nvSpPr>
          <p:cNvPr id="341" name="Google Shape;341;p27"/>
          <p:cNvSpPr txBox="1"/>
          <p:nvPr/>
        </p:nvSpPr>
        <p:spPr>
          <a:xfrm>
            <a:off x="4023466" y="1340161"/>
            <a:ext cx="2981793"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This module deals with the clustering algorithm that assigns the datapoints to the clusters iteratively by shifting points towards the mode</a:t>
            </a:r>
            <a:r>
              <a:rPr b="1" lang="en-US" sz="1400">
                <a:solidFill>
                  <a:schemeClr val="dk1"/>
                </a:solidFill>
                <a:latin typeface="Arial"/>
                <a:ea typeface="Arial"/>
                <a:cs typeface="Arial"/>
                <a:sym typeface="Arial"/>
              </a:rPr>
              <a:t>.</a:t>
            </a:r>
            <a:endParaRPr sz="1400">
              <a:solidFill>
                <a:srgbClr val="3F3F3F"/>
              </a:solidFill>
              <a:latin typeface="Arial"/>
              <a:ea typeface="Arial"/>
              <a:cs typeface="Arial"/>
              <a:sym typeface="Arial"/>
            </a:endParaRPr>
          </a:p>
        </p:txBody>
      </p:sp>
      <p:sp>
        <p:nvSpPr>
          <p:cNvPr id="342" name="Google Shape;342;p27"/>
          <p:cNvSpPr txBox="1"/>
          <p:nvPr/>
        </p:nvSpPr>
        <p:spPr>
          <a:xfrm>
            <a:off x="1037340" y="2740821"/>
            <a:ext cx="2981793"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This modules deals with filtering of images using convolution algorithm that modifies the value of each pixel in an image by using information from neighboring pixels.</a:t>
            </a:r>
            <a:endParaRPr sz="1400">
              <a:solidFill>
                <a:schemeClr val="dk1"/>
              </a:solidFill>
              <a:latin typeface="Arial"/>
              <a:ea typeface="Arial"/>
              <a:cs typeface="Arial"/>
              <a:sym typeface="Arial"/>
            </a:endParaRPr>
          </a:p>
        </p:txBody>
      </p:sp>
      <p:sp>
        <p:nvSpPr>
          <p:cNvPr id="343" name="Google Shape;343;p27"/>
          <p:cNvSpPr txBox="1"/>
          <p:nvPr/>
        </p:nvSpPr>
        <p:spPr>
          <a:xfrm>
            <a:off x="3309581" y="5625545"/>
            <a:ext cx="3074193"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 this module ,we will collect a lot of images from the   different sources including the websites and social media. All images will be stored in database of the system. </a:t>
            </a:r>
            <a:endParaRPr sz="1400">
              <a:solidFill>
                <a:srgbClr val="3F3F3F"/>
              </a:solidFill>
              <a:latin typeface="Arial"/>
              <a:ea typeface="Arial"/>
              <a:cs typeface="Arial"/>
              <a:sym typeface="Arial"/>
            </a:endParaRPr>
          </a:p>
        </p:txBody>
      </p:sp>
      <p:sp>
        <p:nvSpPr>
          <p:cNvPr id="344" name="Google Shape;344;p27"/>
          <p:cNvSpPr txBox="1"/>
          <p:nvPr/>
        </p:nvSpPr>
        <p:spPr>
          <a:xfrm>
            <a:off x="9291617" y="3220816"/>
            <a:ext cx="2970645"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Here</a:t>
            </a: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we will use one of database management system from MySQL, Postrregal SQL , Oracle, Microsoft SQL Server  for the data management.</a:t>
            </a:r>
            <a:endParaRPr sz="1400">
              <a:solidFill>
                <a:schemeClr val="dk1"/>
              </a:solidFill>
              <a:latin typeface="Arial"/>
              <a:ea typeface="Arial"/>
              <a:cs typeface="Arial"/>
              <a:sym typeface="Arial"/>
            </a:endParaRPr>
          </a:p>
        </p:txBody>
      </p:sp>
      <p:sp>
        <p:nvSpPr>
          <p:cNvPr id="345" name="Google Shape;345;p27"/>
          <p:cNvSpPr txBox="1"/>
          <p:nvPr/>
        </p:nvSpPr>
        <p:spPr>
          <a:xfrm>
            <a:off x="6612738" y="4487988"/>
            <a:ext cx="307419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 this module, we will  convert continuous  image context  attribute  into a finite set of time  with no loss of image context by using max pooling.</a:t>
            </a:r>
            <a:endParaRPr sz="1400">
              <a:solidFill>
                <a:schemeClr val="dk1"/>
              </a:solidFill>
              <a:latin typeface="Arial"/>
              <a:ea typeface="Arial"/>
              <a:cs typeface="Arial"/>
              <a:sym typeface="Arial"/>
            </a:endParaRP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PROCESS DESCRIPTION</a:t>
            </a:r>
            <a:endParaRPr/>
          </a:p>
        </p:txBody>
      </p:sp>
      <p:sp>
        <p:nvSpPr>
          <p:cNvPr id="351" name="Google Shape;351;p28"/>
          <p:cNvSpPr/>
          <p:nvPr/>
        </p:nvSpPr>
        <p:spPr>
          <a:xfrm>
            <a:off x="2175115" y="4574922"/>
            <a:ext cx="1429252" cy="1232114"/>
          </a:xfrm>
          <a:prstGeom prst="hexagon">
            <a:avLst>
              <a:gd fmla="val 25000" name="adj"/>
              <a:gd fmla="val 115470" name="vf"/>
            </a:avLst>
          </a:prstGeom>
          <a:solidFill>
            <a:srgbClr val="7030A0"/>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2" name="Google Shape;352;p28"/>
          <p:cNvSpPr/>
          <p:nvPr/>
        </p:nvSpPr>
        <p:spPr>
          <a:xfrm>
            <a:off x="3776947" y="3906840"/>
            <a:ext cx="1429252" cy="1232114"/>
          </a:xfrm>
          <a:prstGeom prst="hexagon">
            <a:avLst>
              <a:gd fmla="val 25000" name="adj"/>
              <a:gd fmla="val 115470" name="vf"/>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3" name="Google Shape;353;p28"/>
          <p:cNvSpPr/>
          <p:nvPr/>
        </p:nvSpPr>
        <p:spPr>
          <a:xfrm>
            <a:off x="5378780" y="3238756"/>
            <a:ext cx="1429252" cy="1232114"/>
          </a:xfrm>
          <a:prstGeom prst="hexagon">
            <a:avLst>
              <a:gd fmla="val 25000" name="adj"/>
              <a:gd fmla="val 115470" name="vf"/>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4" name="Google Shape;354;p28"/>
          <p:cNvSpPr/>
          <p:nvPr/>
        </p:nvSpPr>
        <p:spPr>
          <a:xfrm>
            <a:off x="6980613" y="2570674"/>
            <a:ext cx="1429252" cy="1232114"/>
          </a:xfrm>
          <a:prstGeom prst="hexagon">
            <a:avLst>
              <a:gd fmla="val 25000" name="adj"/>
              <a:gd fmla="val 115470" name="vf"/>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5" name="Google Shape;355;p28"/>
          <p:cNvSpPr/>
          <p:nvPr/>
        </p:nvSpPr>
        <p:spPr>
          <a:xfrm>
            <a:off x="8582445" y="1902590"/>
            <a:ext cx="1429252" cy="1232114"/>
          </a:xfrm>
          <a:prstGeom prst="hexagon">
            <a:avLst>
              <a:gd fmla="val 25000" name="adj"/>
              <a:gd fmla="val 115470" name="vf"/>
            </a:avLst>
          </a:prstGeom>
          <a:solidFill>
            <a:schemeClr val="accent5"/>
          </a:solid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6" name="Google Shape;356;p28"/>
          <p:cNvSpPr txBox="1"/>
          <p:nvPr/>
        </p:nvSpPr>
        <p:spPr>
          <a:xfrm>
            <a:off x="1408216" y="4500849"/>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06</a:t>
            </a:r>
            <a:endParaRPr b="1" sz="3600">
              <a:solidFill>
                <a:schemeClr val="accent1"/>
              </a:solidFill>
              <a:latin typeface="Arial"/>
              <a:ea typeface="Arial"/>
              <a:cs typeface="Arial"/>
              <a:sym typeface="Arial"/>
            </a:endParaRPr>
          </a:p>
        </p:txBody>
      </p:sp>
      <p:sp>
        <p:nvSpPr>
          <p:cNvPr id="357" name="Google Shape;357;p28"/>
          <p:cNvSpPr txBox="1"/>
          <p:nvPr/>
        </p:nvSpPr>
        <p:spPr>
          <a:xfrm>
            <a:off x="3018805" y="384165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2"/>
                </a:solidFill>
                <a:latin typeface="Arial"/>
                <a:ea typeface="Arial"/>
                <a:cs typeface="Arial"/>
                <a:sym typeface="Arial"/>
              </a:rPr>
              <a:t>07</a:t>
            </a:r>
            <a:endParaRPr b="1" sz="3600">
              <a:solidFill>
                <a:schemeClr val="accent2"/>
              </a:solidFill>
              <a:latin typeface="Arial"/>
              <a:ea typeface="Arial"/>
              <a:cs typeface="Arial"/>
              <a:sym typeface="Arial"/>
            </a:endParaRPr>
          </a:p>
        </p:txBody>
      </p:sp>
      <p:sp>
        <p:nvSpPr>
          <p:cNvPr id="358" name="Google Shape;358;p28"/>
          <p:cNvSpPr txBox="1"/>
          <p:nvPr/>
        </p:nvSpPr>
        <p:spPr>
          <a:xfrm>
            <a:off x="4629395" y="318246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3"/>
                </a:solidFill>
                <a:latin typeface="Arial"/>
                <a:ea typeface="Arial"/>
                <a:cs typeface="Arial"/>
                <a:sym typeface="Arial"/>
              </a:rPr>
              <a:t>08</a:t>
            </a:r>
            <a:endParaRPr b="1" sz="3600">
              <a:solidFill>
                <a:schemeClr val="accent3"/>
              </a:solidFill>
              <a:latin typeface="Arial"/>
              <a:ea typeface="Arial"/>
              <a:cs typeface="Arial"/>
              <a:sym typeface="Arial"/>
            </a:endParaRPr>
          </a:p>
        </p:txBody>
      </p:sp>
      <p:sp>
        <p:nvSpPr>
          <p:cNvPr id="359" name="Google Shape;359;p28"/>
          <p:cNvSpPr txBox="1"/>
          <p:nvPr/>
        </p:nvSpPr>
        <p:spPr>
          <a:xfrm>
            <a:off x="6239985" y="252327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4"/>
                </a:solidFill>
                <a:latin typeface="Arial"/>
                <a:ea typeface="Arial"/>
                <a:cs typeface="Arial"/>
                <a:sym typeface="Arial"/>
              </a:rPr>
              <a:t>09</a:t>
            </a:r>
            <a:endParaRPr b="1" sz="3600">
              <a:solidFill>
                <a:schemeClr val="accent4"/>
              </a:solidFill>
              <a:latin typeface="Arial"/>
              <a:ea typeface="Arial"/>
              <a:cs typeface="Arial"/>
              <a:sym typeface="Arial"/>
            </a:endParaRPr>
          </a:p>
        </p:txBody>
      </p:sp>
      <p:sp>
        <p:nvSpPr>
          <p:cNvPr id="360" name="Google Shape;360;p28"/>
          <p:cNvSpPr txBox="1"/>
          <p:nvPr/>
        </p:nvSpPr>
        <p:spPr>
          <a:xfrm>
            <a:off x="7850574" y="186408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5"/>
                </a:solidFill>
                <a:latin typeface="Arial"/>
                <a:ea typeface="Arial"/>
                <a:cs typeface="Arial"/>
                <a:sym typeface="Arial"/>
              </a:rPr>
              <a:t>10</a:t>
            </a:r>
            <a:endParaRPr b="1" sz="3600">
              <a:solidFill>
                <a:schemeClr val="accent5"/>
              </a:solidFill>
              <a:latin typeface="Arial"/>
              <a:ea typeface="Arial"/>
              <a:cs typeface="Arial"/>
              <a:sym typeface="Arial"/>
            </a:endParaRPr>
          </a:p>
        </p:txBody>
      </p:sp>
      <p:sp>
        <p:nvSpPr>
          <p:cNvPr id="361" name="Google Shape;361;p28"/>
          <p:cNvSpPr txBox="1"/>
          <p:nvPr/>
        </p:nvSpPr>
        <p:spPr>
          <a:xfrm>
            <a:off x="2259563" y="4821649"/>
            <a:ext cx="1240305"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Sparse dictionary learning</a:t>
            </a:r>
            <a:endParaRPr sz="1400">
              <a:solidFill>
                <a:srgbClr val="3F3F3F"/>
              </a:solidFill>
              <a:latin typeface="Arial"/>
              <a:ea typeface="Arial"/>
              <a:cs typeface="Arial"/>
              <a:sym typeface="Arial"/>
            </a:endParaRPr>
          </a:p>
        </p:txBody>
      </p:sp>
      <p:sp>
        <p:nvSpPr>
          <p:cNvPr id="362" name="Google Shape;362;p28"/>
          <p:cNvSpPr txBox="1"/>
          <p:nvPr/>
        </p:nvSpPr>
        <p:spPr>
          <a:xfrm>
            <a:off x="3866946" y="4047610"/>
            <a:ext cx="1241739" cy="95410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Real time image matching algorithm</a:t>
            </a:r>
            <a:endParaRPr sz="1400">
              <a:solidFill>
                <a:srgbClr val="3F3F3F"/>
              </a:solidFill>
              <a:latin typeface="Arial"/>
              <a:ea typeface="Arial"/>
              <a:cs typeface="Arial"/>
              <a:sym typeface="Arial"/>
            </a:endParaRPr>
          </a:p>
        </p:txBody>
      </p:sp>
      <p:sp>
        <p:nvSpPr>
          <p:cNvPr id="363" name="Google Shape;363;p28"/>
          <p:cNvSpPr txBox="1"/>
          <p:nvPr/>
        </p:nvSpPr>
        <p:spPr>
          <a:xfrm>
            <a:off x="5492749" y="3472324"/>
            <a:ext cx="1234755"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User dashboard system</a:t>
            </a:r>
            <a:endParaRPr sz="1400">
              <a:solidFill>
                <a:srgbClr val="3F3F3F"/>
              </a:solidFill>
              <a:latin typeface="Arial"/>
              <a:ea typeface="Arial"/>
              <a:cs typeface="Arial"/>
              <a:sym typeface="Arial"/>
            </a:endParaRPr>
          </a:p>
        </p:txBody>
      </p:sp>
      <p:sp>
        <p:nvSpPr>
          <p:cNvPr id="364" name="Google Shape;364;p28"/>
          <p:cNvSpPr txBox="1"/>
          <p:nvPr/>
        </p:nvSpPr>
        <p:spPr>
          <a:xfrm>
            <a:off x="7077596" y="2714976"/>
            <a:ext cx="1198871" cy="95410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Model creation and compiling</a:t>
            </a:r>
            <a:endParaRPr sz="1400">
              <a:solidFill>
                <a:srgbClr val="3F3F3F"/>
              </a:solidFill>
              <a:latin typeface="Arial"/>
              <a:ea typeface="Arial"/>
              <a:cs typeface="Arial"/>
              <a:sym typeface="Arial"/>
            </a:endParaRPr>
          </a:p>
        </p:txBody>
      </p:sp>
      <p:sp>
        <p:nvSpPr>
          <p:cNvPr id="365" name="Google Shape;365;p28"/>
          <p:cNvSpPr txBox="1"/>
          <p:nvPr/>
        </p:nvSpPr>
        <p:spPr>
          <a:xfrm>
            <a:off x="8643545" y="2264101"/>
            <a:ext cx="129614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 Model training</a:t>
            </a:r>
            <a:endParaRPr b="1" sz="1400">
              <a:solidFill>
                <a:schemeClr val="lt1"/>
              </a:solidFill>
              <a:latin typeface="Arial"/>
              <a:ea typeface="Arial"/>
              <a:cs typeface="Arial"/>
              <a:sym typeface="Arial"/>
            </a:endParaRPr>
          </a:p>
        </p:txBody>
      </p:sp>
      <p:sp>
        <p:nvSpPr>
          <p:cNvPr id="366" name="Google Shape;366;p28"/>
          <p:cNvSpPr txBox="1"/>
          <p:nvPr/>
        </p:nvSpPr>
        <p:spPr>
          <a:xfrm>
            <a:off x="4023466" y="1340161"/>
            <a:ext cx="2981793"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Here user can choose the model on which he want to work and compile the tasks of the model before the add the module to the module.</a:t>
            </a:r>
            <a:endParaRPr sz="1400">
              <a:solidFill>
                <a:schemeClr val="dk1"/>
              </a:solidFill>
              <a:latin typeface="Arial"/>
              <a:ea typeface="Arial"/>
              <a:cs typeface="Arial"/>
              <a:sym typeface="Arial"/>
            </a:endParaRPr>
          </a:p>
        </p:txBody>
      </p:sp>
      <p:sp>
        <p:nvSpPr>
          <p:cNvPr id="367" name="Google Shape;367;p28"/>
          <p:cNvSpPr txBox="1"/>
          <p:nvPr/>
        </p:nvSpPr>
        <p:spPr>
          <a:xfrm>
            <a:off x="1037340" y="2740821"/>
            <a:ext cx="2981793"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 In this module, we will find </a:t>
            </a:r>
            <a:r>
              <a:rPr b="1" lang="en-US" sz="14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matching and tracking over image sequences is presented. The goal is that a quadrotor helicopter autonomously approaches a selected target</a:t>
            </a:r>
            <a:endParaRPr sz="1400">
              <a:solidFill>
                <a:schemeClr val="dk1"/>
              </a:solidFill>
              <a:latin typeface="Arial"/>
              <a:ea typeface="Arial"/>
              <a:cs typeface="Arial"/>
              <a:sym typeface="Arial"/>
            </a:endParaRPr>
          </a:p>
        </p:txBody>
      </p:sp>
      <p:sp>
        <p:nvSpPr>
          <p:cNvPr id="368" name="Google Shape;368;p28"/>
          <p:cNvSpPr txBox="1"/>
          <p:nvPr/>
        </p:nvSpPr>
        <p:spPr>
          <a:xfrm>
            <a:off x="3464570" y="5473005"/>
            <a:ext cx="3074193"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Here we will find a sparse representation of the input data as sparse coding in the form of a linear combination of basic elements as well as those basic elements themselves. </a:t>
            </a:r>
            <a:endParaRPr sz="1400">
              <a:solidFill>
                <a:srgbClr val="3F3F3F"/>
              </a:solidFill>
              <a:latin typeface="Arial"/>
              <a:ea typeface="Arial"/>
              <a:cs typeface="Arial"/>
              <a:sym typeface="Arial"/>
            </a:endParaRPr>
          </a:p>
        </p:txBody>
      </p:sp>
      <p:sp>
        <p:nvSpPr>
          <p:cNvPr id="369" name="Google Shape;369;p28"/>
          <p:cNvSpPr txBox="1"/>
          <p:nvPr/>
        </p:nvSpPr>
        <p:spPr>
          <a:xfrm>
            <a:off x="9291617" y="3220816"/>
            <a:ext cx="2970645"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 this module , we trained the system elements according to a model of the image similarity detection for context based searching.</a:t>
            </a:r>
            <a:endParaRPr sz="1400">
              <a:solidFill>
                <a:schemeClr val="dk1"/>
              </a:solidFill>
              <a:latin typeface="Arial"/>
              <a:ea typeface="Arial"/>
              <a:cs typeface="Arial"/>
              <a:sym typeface="Arial"/>
            </a:endParaRPr>
          </a:p>
        </p:txBody>
      </p:sp>
      <p:sp>
        <p:nvSpPr>
          <p:cNvPr id="370" name="Google Shape;370;p28"/>
          <p:cNvSpPr txBox="1"/>
          <p:nvPr/>
        </p:nvSpPr>
        <p:spPr>
          <a:xfrm>
            <a:off x="6612738" y="4487988"/>
            <a:ext cx="307419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Here we will create a dashboard for user to check the similarity of the images and search the similar images. </a:t>
            </a:r>
            <a:endParaRPr sz="1400">
              <a:solidFill>
                <a:schemeClr val="dk1"/>
              </a:solidFill>
              <a:latin typeface="Arial"/>
              <a:ea typeface="Arial"/>
              <a:cs typeface="Arial"/>
              <a:sym typeface="Arial"/>
            </a:endParaRPr>
          </a:p>
        </p:txBody>
      </p:sp>
    </p:spTree>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PROCESS DESCRIPTION</a:t>
            </a:r>
            <a:endParaRPr/>
          </a:p>
        </p:txBody>
      </p:sp>
      <p:sp>
        <p:nvSpPr>
          <p:cNvPr id="376" name="Google Shape;376;p29"/>
          <p:cNvSpPr/>
          <p:nvPr/>
        </p:nvSpPr>
        <p:spPr>
          <a:xfrm>
            <a:off x="2175115" y="4574922"/>
            <a:ext cx="1429252" cy="1232114"/>
          </a:xfrm>
          <a:prstGeom prst="hexagon">
            <a:avLst>
              <a:gd fmla="val 25000" name="adj"/>
              <a:gd fmla="val 115470" name="vf"/>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7" name="Google Shape;377;p29"/>
          <p:cNvSpPr/>
          <p:nvPr/>
        </p:nvSpPr>
        <p:spPr>
          <a:xfrm>
            <a:off x="3776947" y="3906840"/>
            <a:ext cx="1429252" cy="1232114"/>
          </a:xfrm>
          <a:prstGeom prst="hexagon">
            <a:avLst>
              <a:gd fmla="val 25000" name="adj"/>
              <a:gd fmla="val 115470" name="vf"/>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8" name="Google Shape;378;p29"/>
          <p:cNvSpPr/>
          <p:nvPr/>
        </p:nvSpPr>
        <p:spPr>
          <a:xfrm>
            <a:off x="5378780" y="3238756"/>
            <a:ext cx="1429252" cy="1232114"/>
          </a:xfrm>
          <a:prstGeom prst="hexagon">
            <a:avLst>
              <a:gd fmla="val 25000" name="adj"/>
              <a:gd fmla="val 115470" name="vf"/>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9" name="Google Shape;379;p29"/>
          <p:cNvSpPr/>
          <p:nvPr/>
        </p:nvSpPr>
        <p:spPr>
          <a:xfrm>
            <a:off x="6980613" y="2570674"/>
            <a:ext cx="1429252" cy="1232114"/>
          </a:xfrm>
          <a:prstGeom prst="hexagon">
            <a:avLst>
              <a:gd fmla="val 25000" name="adj"/>
              <a:gd fmla="val 115470" name="vf"/>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0" name="Google Shape;380;p29"/>
          <p:cNvSpPr/>
          <p:nvPr/>
        </p:nvSpPr>
        <p:spPr>
          <a:xfrm>
            <a:off x="8582445" y="1902590"/>
            <a:ext cx="1429252" cy="1232114"/>
          </a:xfrm>
          <a:prstGeom prst="hexagon">
            <a:avLst>
              <a:gd fmla="val 25000" name="adj"/>
              <a:gd fmla="val 115470" name="vf"/>
            </a:avLst>
          </a:prstGeom>
          <a:solidFill>
            <a:schemeClr val="accent5"/>
          </a:solid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1" name="Google Shape;381;p29"/>
          <p:cNvSpPr txBox="1"/>
          <p:nvPr/>
        </p:nvSpPr>
        <p:spPr>
          <a:xfrm>
            <a:off x="1408216" y="4500849"/>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11</a:t>
            </a:r>
            <a:endParaRPr b="1" sz="3600">
              <a:solidFill>
                <a:schemeClr val="accent1"/>
              </a:solidFill>
              <a:latin typeface="Arial"/>
              <a:ea typeface="Arial"/>
              <a:cs typeface="Arial"/>
              <a:sym typeface="Arial"/>
            </a:endParaRPr>
          </a:p>
        </p:txBody>
      </p:sp>
      <p:sp>
        <p:nvSpPr>
          <p:cNvPr id="382" name="Google Shape;382;p29"/>
          <p:cNvSpPr txBox="1"/>
          <p:nvPr/>
        </p:nvSpPr>
        <p:spPr>
          <a:xfrm>
            <a:off x="3018805" y="384165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2"/>
                </a:solidFill>
                <a:latin typeface="Arial"/>
                <a:ea typeface="Arial"/>
                <a:cs typeface="Arial"/>
                <a:sym typeface="Arial"/>
              </a:rPr>
              <a:t>12</a:t>
            </a:r>
            <a:endParaRPr b="1" sz="3600">
              <a:solidFill>
                <a:schemeClr val="accent2"/>
              </a:solidFill>
              <a:latin typeface="Arial"/>
              <a:ea typeface="Arial"/>
              <a:cs typeface="Arial"/>
              <a:sym typeface="Arial"/>
            </a:endParaRPr>
          </a:p>
        </p:txBody>
      </p:sp>
      <p:sp>
        <p:nvSpPr>
          <p:cNvPr id="383" name="Google Shape;383;p29"/>
          <p:cNvSpPr txBox="1"/>
          <p:nvPr/>
        </p:nvSpPr>
        <p:spPr>
          <a:xfrm>
            <a:off x="4629395" y="3182467"/>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3"/>
                </a:solidFill>
                <a:latin typeface="Arial"/>
                <a:ea typeface="Arial"/>
                <a:cs typeface="Arial"/>
                <a:sym typeface="Arial"/>
              </a:rPr>
              <a:t>13</a:t>
            </a:r>
            <a:endParaRPr b="1" sz="3600">
              <a:solidFill>
                <a:schemeClr val="accent3"/>
              </a:solidFill>
              <a:latin typeface="Arial"/>
              <a:ea typeface="Arial"/>
              <a:cs typeface="Arial"/>
              <a:sym typeface="Arial"/>
            </a:endParaRPr>
          </a:p>
        </p:txBody>
      </p:sp>
      <p:sp>
        <p:nvSpPr>
          <p:cNvPr id="384" name="Google Shape;384;p29"/>
          <p:cNvSpPr txBox="1"/>
          <p:nvPr/>
        </p:nvSpPr>
        <p:spPr>
          <a:xfrm>
            <a:off x="6239985" y="252327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4"/>
                </a:solidFill>
                <a:latin typeface="Arial"/>
                <a:ea typeface="Arial"/>
                <a:cs typeface="Arial"/>
                <a:sym typeface="Arial"/>
              </a:rPr>
              <a:t>14</a:t>
            </a:r>
            <a:endParaRPr b="1" sz="3600">
              <a:solidFill>
                <a:schemeClr val="accent4"/>
              </a:solidFill>
              <a:latin typeface="Arial"/>
              <a:ea typeface="Arial"/>
              <a:cs typeface="Arial"/>
              <a:sym typeface="Arial"/>
            </a:endParaRPr>
          </a:p>
        </p:txBody>
      </p:sp>
      <p:sp>
        <p:nvSpPr>
          <p:cNvPr id="385" name="Google Shape;385;p29"/>
          <p:cNvSpPr txBox="1"/>
          <p:nvPr/>
        </p:nvSpPr>
        <p:spPr>
          <a:xfrm>
            <a:off x="7850574" y="1864085"/>
            <a:ext cx="745507" cy="64633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5"/>
                </a:solidFill>
                <a:latin typeface="Arial"/>
                <a:ea typeface="Arial"/>
                <a:cs typeface="Arial"/>
                <a:sym typeface="Arial"/>
              </a:rPr>
              <a:t>15</a:t>
            </a:r>
            <a:endParaRPr b="1" sz="3600">
              <a:solidFill>
                <a:schemeClr val="accent5"/>
              </a:solidFill>
              <a:latin typeface="Arial"/>
              <a:ea typeface="Arial"/>
              <a:cs typeface="Arial"/>
              <a:sym typeface="Arial"/>
            </a:endParaRPr>
          </a:p>
        </p:txBody>
      </p:sp>
      <p:sp>
        <p:nvSpPr>
          <p:cNvPr id="386" name="Google Shape;386;p29"/>
          <p:cNvSpPr txBox="1"/>
          <p:nvPr/>
        </p:nvSpPr>
        <p:spPr>
          <a:xfrm>
            <a:off x="2004742" y="4803774"/>
            <a:ext cx="1759570"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Model train Evaluation and visualization</a:t>
            </a:r>
            <a:endParaRPr sz="1400">
              <a:solidFill>
                <a:srgbClr val="3F3F3F"/>
              </a:solidFill>
              <a:latin typeface="Arial"/>
              <a:ea typeface="Arial"/>
              <a:cs typeface="Arial"/>
              <a:sym typeface="Arial"/>
            </a:endParaRPr>
          </a:p>
        </p:txBody>
      </p:sp>
      <p:sp>
        <p:nvSpPr>
          <p:cNvPr id="387" name="Google Shape;387;p29"/>
          <p:cNvSpPr txBox="1"/>
          <p:nvPr/>
        </p:nvSpPr>
        <p:spPr>
          <a:xfrm>
            <a:off x="3866946" y="4047609"/>
            <a:ext cx="1256146" cy="95410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 Image recognition and prediction</a:t>
            </a:r>
            <a:endParaRPr b="1" sz="1400">
              <a:solidFill>
                <a:srgbClr val="3F3F3F"/>
              </a:solidFill>
              <a:latin typeface="Arial"/>
              <a:ea typeface="Arial"/>
              <a:cs typeface="Arial"/>
              <a:sym typeface="Arial"/>
            </a:endParaRPr>
          </a:p>
        </p:txBody>
      </p:sp>
      <p:sp>
        <p:nvSpPr>
          <p:cNvPr id="388" name="Google Shape;388;p29"/>
          <p:cNvSpPr txBox="1"/>
          <p:nvPr/>
        </p:nvSpPr>
        <p:spPr>
          <a:xfrm>
            <a:off x="5475763" y="3489013"/>
            <a:ext cx="1234755"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Image uploading system </a:t>
            </a:r>
            <a:endParaRPr sz="1400">
              <a:solidFill>
                <a:srgbClr val="3F3F3F"/>
              </a:solidFill>
              <a:latin typeface="Arial"/>
              <a:ea typeface="Arial"/>
              <a:cs typeface="Arial"/>
              <a:sym typeface="Arial"/>
            </a:endParaRPr>
          </a:p>
        </p:txBody>
      </p:sp>
      <p:sp>
        <p:nvSpPr>
          <p:cNvPr id="389" name="Google Shape;389;p29"/>
          <p:cNvSpPr txBox="1"/>
          <p:nvPr/>
        </p:nvSpPr>
        <p:spPr>
          <a:xfrm>
            <a:off x="7077596" y="2822697"/>
            <a:ext cx="1198871" cy="7386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Dynamic display manager</a:t>
            </a:r>
            <a:endParaRPr b="1" sz="1400">
              <a:solidFill>
                <a:schemeClr val="lt1"/>
              </a:solidFill>
              <a:latin typeface="Arial"/>
              <a:ea typeface="Arial"/>
              <a:cs typeface="Arial"/>
              <a:sym typeface="Arial"/>
            </a:endParaRPr>
          </a:p>
        </p:txBody>
      </p:sp>
      <p:sp>
        <p:nvSpPr>
          <p:cNvPr id="390" name="Google Shape;390;p29"/>
          <p:cNvSpPr txBox="1"/>
          <p:nvPr/>
        </p:nvSpPr>
        <p:spPr>
          <a:xfrm>
            <a:off x="8643545" y="2264101"/>
            <a:ext cx="129614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Preference manager</a:t>
            </a:r>
            <a:endParaRPr b="1" sz="1400">
              <a:solidFill>
                <a:schemeClr val="lt1"/>
              </a:solidFill>
              <a:latin typeface="Arial"/>
              <a:ea typeface="Arial"/>
              <a:cs typeface="Arial"/>
              <a:sym typeface="Arial"/>
            </a:endParaRPr>
          </a:p>
        </p:txBody>
      </p:sp>
      <p:sp>
        <p:nvSpPr>
          <p:cNvPr id="391" name="Google Shape;391;p29"/>
          <p:cNvSpPr txBox="1"/>
          <p:nvPr/>
        </p:nvSpPr>
        <p:spPr>
          <a:xfrm>
            <a:off x="4023466" y="1340161"/>
            <a:ext cx="2981793"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This model manages the display dynamically as the user interface which interact the user better. There will be more option for display management. </a:t>
            </a:r>
            <a:endParaRPr sz="1400">
              <a:solidFill>
                <a:schemeClr val="dk1"/>
              </a:solidFill>
              <a:latin typeface="Arial"/>
              <a:ea typeface="Arial"/>
              <a:cs typeface="Arial"/>
              <a:sym typeface="Arial"/>
            </a:endParaRPr>
          </a:p>
        </p:txBody>
      </p:sp>
      <p:sp>
        <p:nvSpPr>
          <p:cNvPr id="392" name="Google Shape;392;p29"/>
          <p:cNvSpPr txBox="1"/>
          <p:nvPr/>
        </p:nvSpPr>
        <p:spPr>
          <a:xfrm>
            <a:off x="1037340" y="2740821"/>
            <a:ext cx="2981793"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This module helps to detect instances of objects in image and predict the elements and values of the image for the detection of the similarity.</a:t>
            </a:r>
            <a:endParaRPr sz="1400">
              <a:solidFill>
                <a:schemeClr val="dk1"/>
              </a:solidFill>
              <a:latin typeface="Arial"/>
              <a:ea typeface="Arial"/>
              <a:cs typeface="Arial"/>
              <a:sym typeface="Arial"/>
            </a:endParaRPr>
          </a:p>
        </p:txBody>
      </p:sp>
      <p:sp>
        <p:nvSpPr>
          <p:cNvPr id="393" name="Google Shape;393;p29"/>
          <p:cNvSpPr txBox="1"/>
          <p:nvPr/>
        </p:nvSpPr>
        <p:spPr>
          <a:xfrm>
            <a:off x="3309581" y="5625545"/>
            <a:ext cx="307419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Here we will do evalaution module by module (task by task).and visualize the whole modules as a system after adding all module.</a:t>
            </a:r>
            <a:endParaRPr sz="1400">
              <a:solidFill>
                <a:schemeClr val="dk1"/>
              </a:solidFill>
              <a:latin typeface="Arial"/>
              <a:ea typeface="Arial"/>
              <a:cs typeface="Arial"/>
              <a:sym typeface="Arial"/>
            </a:endParaRPr>
          </a:p>
        </p:txBody>
      </p:sp>
      <p:sp>
        <p:nvSpPr>
          <p:cNvPr id="394" name="Google Shape;394;p29"/>
          <p:cNvSpPr txBox="1"/>
          <p:nvPr/>
        </p:nvSpPr>
        <p:spPr>
          <a:xfrm>
            <a:off x="9291617" y="3220816"/>
            <a:ext cx="2970645"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This module deals about the preference of the image processing for the similarity detection and search similar type images. </a:t>
            </a:r>
            <a:endParaRPr sz="1400">
              <a:solidFill>
                <a:schemeClr val="dk1"/>
              </a:solidFill>
              <a:latin typeface="Arial"/>
              <a:ea typeface="Arial"/>
              <a:cs typeface="Arial"/>
              <a:sym typeface="Arial"/>
            </a:endParaRPr>
          </a:p>
        </p:txBody>
      </p:sp>
      <p:sp>
        <p:nvSpPr>
          <p:cNvPr id="395" name="Google Shape;395;p29"/>
          <p:cNvSpPr txBox="1"/>
          <p:nvPr/>
        </p:nvSpPr>
        <p:spPr>
          <a:xfrm>
            <a:off x="6612738" y="4487988"/>
            <a:ext cx="307419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In this module, we will  convert continuous  image context  attribute  into a finite set of time  with no loss of image context by using max pooling.</a:t>
            </a:r>
            <a:endParaRPr sz="1400">
              <a:solidFill>
                <a:schemeClr val="dk1"/>
              </a:solidFill>
              <a:latin typeface="Arial"/>
              <a:ea typeface="Arial"/>
              <a:cs typeface="Arial"/>
              <a:sym typeface="Arial"/>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p:nvPr/>
        </p:nvSpPr>
        <p:spPr>
          <a:xfrm>
            <a:off x="3380379" y="195306"/>
            <a:ext cx="5591175" cy="62867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30"/>
          <p:cNvSpPr/>
          <p:nvPr/>
        </p:nvSpPr>
        <p:spPr>
          <a:xfrm>
            <a:off x="1447800" y="2057400"/>
            <a:ext cx="914400" cy="704850"/>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02" name="Google Shape;402;p30"/>
          <p:cNvCxnSpPr/>
          <p:nvPr/>
        </p:nvCxnSpPr>
        <p:spPr>
          <a:xfrm>
            <a:off x="1905000" y="2762250"/>
            <a:ext cx="0" cy="942975"/>
          </a:xfrm>
          <a:prstGeom prst="straightConnector1">
            <a:avLst/>
          </a:prstGeom>
          <a:noFill/>
          <a:ln cap="flat" cmpd="sng" w="28575">
            <a:solidFill>
              <a:schemeClr val="accent4"/>
            </a:solidFill>
            <a:prstDash val="solid"/>
            <a:miter lim="800000"/>
            <a:headEnd len="sm" w="sm" type="none"/>
            <a:tailEnd len="sm" w="sm" type="none"/>
          </a:ln>
        </p:spPr>
      </p:cxnSp>
      <p:cxnSp>
        <p:nvCxnSpPr>
          <p:cNvPr id="403" name="Google Shape;403;p30"/>
          <p:cNvCxnSpPr/>
          <p:nvPr/>
        </p:nvCxnSpPr>
        <p:spPr>
          <a:xfrm flipH="1">
            <a:off x="1343024" y="3705225"/>
            <a:ext cx="561975" cy="504825"/>
          </a:xfrm>
          <a:prstGeom prst="straightConnector1">
            <a:avLst/>
          </a:prstGeom>
          <a:noFill/>
          <a:ln cap="flat" cmpd="sng" w="28575">
            <a:solidFill>
              <a:schemeClr val="accent4"/>
            </a:solidFill>
            <a:prstDash val="solid"/>
            <a:miter lim="800000"/>
            <a:headEnd len="sm" w="sm" type="none"/>
            <a:tailEnd len="sm" w="sm" type="none"/>
          </a:ln>
        </p:spPr>
      </p:cxnSp>
      <p:cxnSp>
        <p:nvCxnSpPr>
          <p:cNvPr id="404" name="Google Shape;404;p30"/>
          <p:cNvCxnSpPr/>
          <p:nvPr/>
        </p:nvCxnSpPr>
        <p:spPr>
          <a:xfrm>
            <a:off x="1905000" y="3705225"/>
            <a:ext cx="457200" cy="504825"/>
          </a:xfrm>
          <a:prstGeom prst="straightConnector1">
            <a:avLst/>
          </a:prstGeom>
          <a:noFill/>
          <a:ln cap="flat" cmpd="sng" w="28575">
            <a:solidFill>
              <a:schemeClr val="accent4"/>
            </a:solidFill>
            <a:prstDash val="solid"/>
            <a:miter lim="800000"/>
            <a:headEnd len="sm" w="sm" type="none"/>
            <a:tailEnd len="sm" w="sm" type="none"/>
          </a:ln>
        </p:spPr>
      </p:cxnSp>
      <p:cxnSp>
        <p:nvCxnSpPr>
          <p:cNvPr id="405" name="Google Shape;405;p30"/>
          <p:cNvCxnSpPr/>
          <p:nvPr/>
        </p:nvCxnSpPr>
        <p:spPr>
          <a:xfrm>
            <a:off x="1297780" y="2952750"/>
            <a:ext cx="1214437" cy="0"/>
          </a:xfrm>
          <a:prstGeom prst="straightConnector1">
            <a:avLst/>
          </a:prstGeom>
          <a:noFill/>
          <a:ln cap="flat" cmpd="sng" w="28575">
            <a:solidFill>
              <a:schemeClr val="accent4"/>
            </a:solidFill>
            <a:prstDash val="solid"/>
            <a:miter lim="800000"/>
            <a:headEnd len="sm" w="sm" type="none"/>
            <a:tailEnd len="sm" w="sm" type="none"/>
          </a:ln>
        </p:spPr>
      </p:cxnSp>
      <p:sp>
        <p:nvSpPr>
          <p:cNvPr id="406" name="Google Shape;406;p30"/>
          <p:cNvSpPr txBox="1"/>
          <p:nvPr/>
        </p:nvSpPr>
        <p:spPr>
          <a:xfrm>
            <a:off x="1144666" y="4410075"/>
            <a:ext cx="1418783" cy="369332"/>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C0C0C"/>
                </a:solidFill>
                <a:latin typeface="Arial"/>
                <a:ea typeface="Arial"/>
                <a:cs typeface="Arial"/>
                <a:sym typeface="Arial"/>
              </a:rPr>
              <a:t>    </a:t>
            </a:r>
            <a:r>
              <a:rPr lang="en-US" sz="1800">
                <a:solidFill>
                  <a:schemeClr val="lt1"/>
                </a:solidFill>
                <a:latin typeface="Arial"/>
                <a:ea typeface="Arial"/>
                <a:cs typeface="Arial"/>
                <a:sym typeface="Arial"/>
              </a:rPr>
              <a:t>USER</a:t>
            </a:r>
            <a:endParaRPr sz="1800">
              <a:solidFill>
                <a:schemeClr val="lt1"/>
              </a:solidFill>
              <a:latin typeface="Arial"/>
              <a:ea typeface="Arial"/>
              <a:cs typeface="Arial"/>
              <a:sym typeface="Arial"/>
            </a:endParaRPr>
          </a:p>
        </p:txBody>
      </p:sp>
      <p:sp>
        <p:nvSpPr>
          <p:cNvPr id="407" name="Google Shape;407;p30"/>
          <p:cNvSpPr/>
          <p:nvPr/>
        </p:nvSpPr>
        <p:spPr>
          <a:xfrm>
            <a:off x="5172214" y="357062"/>
            <a:ext cx="2095500" cy="499775"/>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OPEN SYSTEM</a:t>
            </a:r>
            <a:endParaRPr/>
          </a:p>
        </p:txBody>
      </p:sp>
      <p:sp>
        <p:nvSpPr>
          <p:cNvPr id="408" name="Google Shape;408;p30"/>
          <p:cNvSpPr/>
          <p:nvPr/>
        </p:nvSpPr>
        <p:spPr>
          <a:xfrm>
            <a:off x="5172214" y="951557"/>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UPLOAD IMAGES</a:t>
            </a:r>
            <a:endParaRPr/>
          </a:p>
        </p:txBody>
      </p:sp>
      <p:sp>
        <p:nvSpPr>
          <p:cNvPr id="409" name="Google Shape;409;p30"/>
          <p:cNvSpPr/>
          <p:nvPr/>
        </p:nvSpPr>
        <p:spPr>
          <a:xfrm>
            <a:off x="5226081" y="2262706"/>
            <a:ext cx="2095500" cy="557213"/>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CONVOLATION AND FILTERING</a:t>
            </a:r>
            <a:endParaRPr/>
          </a:p>
        </p:txBody>
      </p:sp>
      <p:sp>
        <p:nvSpPr>
          <p:cNvPr id="410" name="Google Shape;410;p30"/>
          <p:cNvSpPr/>
          <p:nvPr/>
        </p:nvSpPr>
        <p:spPr>
          <a:xfrm>
            <a:off x="5212946" y="1601177"/>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PROCESSING</a:t>
            </a:r>
            <a:endParaRPr/>
          </a:p>
        </p:txBody>
      </p:sp>
      <p:sp>
        <p:nvSpPr>
          <p:cNvPr id="411" name="Google Shape;411;p30"/>
          <p:cNvSpPr/>
          <p:nvPr/>
        </p:nvSpPr>
        <p:spPr>
          <a:xfrm>
            <a:off x="5241732" y="2917763"/>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MAXPOOLING</a:t>
            </a:r>
            <a:endParaRPr/>
          </a:p>
        </p:txBody>
      </p:sp>
      <p:sp>
        <p:nvSpPr>
          <p:cNvPr id="412" name="Google Shape;412;p30"/>
          <p:cNvSpPr/>
          <p:nvPr/>
        </p:nvSpPr>
        <p:spPr>
          <a:xfrm>
            <a:off x="5212946" y="5083625"/>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FIND  RESULT</a:t>
            </a:r>
            <a:endParaRPr/>
          </a:p>
        </p:txBody>
      </p:sp>
      <p:sp>
        <p:nvSpPr>
          <p:cNvPr id="413" name="Google Shape;413;p30"/>
          <p:cNvSpPr/>
          <p:nvPr/>
        </p:nvSpPr>
        <p:spPr>
          <a:xfrm>
            <a:off x="5197226" y="3645595"/>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SC SHIFT ALGORITHM</a:t>
            </a:r>
            <a:endParaRPr/>
          </a:p>
        </p:txBody>
      </p:sp>
      <p:sp>
        <p:nvSpPr>
          <p:cNvPr id="414" name="Google Shape;414;p30"/>
          <p:cNvSpPr/>
          <p:nvPr/>
        </p:nvSpPr>
        <p:spPr>
          <a:xfrm>
            <a:off x="5241732" y="4385388"/>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MATCHING AND DETECTION </a:t>
            </a:r>
            <a:endParaRPr/>
          </a:p>
        </p:txBody>
      </p:sp>
      <p:sp>
        <p:nvSpPr>
          <p:cNvPr id="415" name="Google Shape;415;p30"/>
          <p:cNvSpPr txBox="1"/>
          <p:nvPr/>
        </p:nvSpPr>
        <p:spPr>
          <a:xfrm>
            <a:off x="9930444" y="4302179"/>
            <a:ext cx="1253725" cy="369332"/>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SYSTEM</a:t>
            </a:r>
            <a:endParaRPr sz="1800">
              <a:solidFill>
                <a:schemeClr val="lt1"/>
              </a:solidFill>
              <a:latin typeface="Arial"/>
              <a:ea typeface="Arial"/>
              <a:cs typeface="Arial"/>
              <a:sym typeface="Arial"/>
            </a:endParaRPr>
          </a:p>
        </p:txBody>
      </p:sp>
      <p:cxnSp>
        <p:nvCxnSpPr>
          <p:cNvPr id="416" name="Google Shape;416;p30"/>
          <p:cNvCxnSpPr/>
          <p:nvPr/>
        </p:nvCxnSpPr>
        <p:spPr>
          <a:xfrm flipH="1" rot="10800000">
            <a:off x="2818058" y="761314"/>
            <a:ext cx="2425454" cy="2116929"/>
          </a:xfrm>
          <a:prstGeom prst="straightConnector1">
            <a:avLst/>
          </a:prstGeom>
          <a:noFill/>
          <a:ln cap="flat" cmpd="sng" w="19050">
            <a:solidFill>
              <a:schemeClr val="dk1"/>
            </a:solidFill>
            <a:prstDash val="solid"/>
            <a:miter lim="800000"/>
            <a:headEnd len="sm" w="sm" type="none"/>
            <a:tailEnd len="med" w="med" type="triangle"/>
          </a:ln>
        </p:spPr>
      </p:cxnSp>
      <p:cxnSp>
        <p:nvCxnSpPr>
          <p:cNvPr id="417" name="Google Shape;417;p30"/>
          <p:cNvCxnSpPr/>
          <p:nvPr/>
        </p:nvCxnSpPr>
        <p:spPr>
          <a:xfrm flipH="1" rot="10800000">
            <a:off x="2773163" y="1415487"/>
            <a:ext cx="2434606" cy="1496092"/>
          </a:xfrm>
          <a:prstGeom prst="straightConnector1">
            <a:avLst/>
          </a:prstGeom>
          <a:noFill/>
          <a:ln cap="flat" cmpd="sng" w="19050">
            <a:solidFill>
              <a:schemeClr val="dk1"/>
            </a:solidFill>
            <a:prstDash val="solid"/>
            <a:miter lim="800000"/>
            <a:headEnd len="sm" w="sm" type="none"/>
            <a:tailEnd len="med" w="med" type="triangle"/>
          </a:ln>
        </p:spPr>
      </p:cxnSp>
      <p:cxnSp>
        <p:nvCxnSpPr>
          <p:cNvPr id="418" name="Google Shape;418;p30"/>
          <p:cNvCxnSpPr>
            <a:endCxn id="410" idx="6"/>
          </p:cNvCxnSpPr>
          <p:nvPr/>
        </p:nvCxnSpPr>
        <p:spPr>
          <a:xfrm rot="10800000">
            <a:off x="7308446" y="1887300"/>
            <a:ext cx="2462100" cy="352500"/>
          </a:xfrm>
          <a:prstGeom prst="straightConnector1">
            <a:avLst/>
          </a:prstGeom>
          <a:noFill/>
          <a:ln cap="flat" cmpd="sng" w="19050">
            <a:solidFill>
              <a:schemeClr val="dk1"/>
            </a:solidFill>
            <a:prstDash val="solid"/>
            <a:miter lim="800000"/>
            <a:headEnd len="sm" w="sm" type="none"/>
            <a:tailEnd len="med" w="med" type="triangle"/>
          </a:ln>
        </p:spPr>
      </p:cxnSp>
      <p:cxnSp>
        <p:nvCxnSpPr>
          <p:cNvPr id="419" name="Google Shape;419;p30"/>
          <p:cNvCxnSpPr/>
          <p:nvPr/>
        </p:nvCxnSpPr>
        <p:spPr>
          <a:xfrm flipH="1">
            <a:off x="7338978" y="2236023"/>
            <a:ext cx="2424146" cy="292212"/>
          </a:xfrm>
          <a:prstGeom prst="straightConnector1">
            <a:avLst/>
          </a:prstGeom>
          <a:noFill/>
          <a:ln cap="flat" cmpd="sng" w="19050">
            <a:solidFill>
              <a:schemeClr val="dk1"/>
            </a:solidFill>
            <a:prstDash val="solid"/>
            <a:miter lim="800000"/>
            <a:headEnd len="sm" w="sm" type="none"/>
            <a:tailEnd len="med" w="med" type="triangle"/>
          </a:ln>
        </p:spPr>
      </p:cxnSp>
      <p:cxnSp>
        <p:nvCxnSpPr>
          <p:cNvPr id="420" name="Google Shape;420;p30"/>
          <p:cNvCxnSpPr/>
          <p:nvPr/>
        </p:nvCxnSpPr>
        <p:spPr>
          <a:xfrm flipH="1">
            <a:off x="7356416" y="2249555"/>
            <a:ext cx="2410724" cy="1011031"/>
          </a:xfrm>
          <a:prstGeom prst="straightConnector1">
            <a:avLst/>
          </a:prstGeom>
          <a:noFill/>
          <a:ln cap="flat" cmpd="sng" w="19050">
            <a:solidFill>
              <a:schemeClr val="dk1"/>
            </a:solidFill>
            <a:prstDash val="solid"/>
            <a:miter lim="800000"/>
            <a:headEnd len="sm" w="sm" type="none"/>
            <a:tailEnd len="med" w="med" type="triangle"/>
          </a:ln>
        </p:spPr>
      </p:cxnSp>
      <p:cxnSp>
        <p:nvCxnSpPr>
          <p:cNvPr id="421" name="Google Shape;421;p30"/>
          <p:cNvCxnSpPr/>
          <p:nvPr/>
        </p:nvCxnSpPr>
        <p:spPr>
          <a:xfrm flipH="1">
            <a:off x="7313371" y="2260240"/>
            <a:ext cx="2457263" cy="1671478"/>
          </a:xfrm>
          <a:prstGeom prst="straightConnector1">
            <a:avLst/>
          </a:prstGeom>
          <a:noFill/>
          <a:ln cap="flat" cmpd="sng" w="19050">
            <a:solidFill>
              <a:schemeClr val="dk1"/>
            </a:solidFill>
            <a:prstDash val="solid"/>
            <a:miter lim="800000"/>
            <a:headEnd len="sm" w="sm" type="none"/>
            <a:tailEnd len="med" w="med" type="triangle"/>
          </a:ln>
        </p:spPr>
      </p:cxnSp>
      <p:cxnSp>
        <p:nvCxnSpPr>
          <p:cNvPr id="422" name="Google Shape;422;p30"/>
          <p:cNvCxnSpPr/>
          <p:nvPr/>
        </p:nvCxnSpPr>
        <p:spPr>
          <a:xfrm flipH="1">
            <a:off x="7342994" y="2259470"/>
            <a:ext cx="2427640" cy="2412041"/>
          </a:xfrm>
          <a:prstGeom prst="straightConnector1">
            <a:avLst/>
          </a:prstGeom>
          <a:noFill/>
          <a:ln cap="flat" cmpd="sng" w="19050">
            <a:solidFill>
              <a:schemeClr val="dk1"/>
            </a:solidFill>
            <a:prstDash val="solid"/>
            <a:miter lim="800000"/>
            <a:headEnd len="sm" w="sm" type="none"/>
            <a:tailEnd len="med" w="med" type="triangle"/>
          </a:ln>
        </p:spPr>
      </p:cxnSp>
      <p:cxnSp>
        <p:nvCxnSpPr>
          <p:cNvPr id="423" name="Google Shape;423;p30"/>
          <p:cNvCxnSpPr>
            <a:endCxn id="412" idx="6"/>
          </p:cNvCxnSpPr>
          <p:nvPr/>
        </p:nvCxnSpPr>
        <p:spPr>
          <a:xfrm flipH="1">
            <a:off x="7308446" y="2282148"/>
            <a:ext cx="2415600" cy="3087600"/>
          </a:xfrm>
          <a:prstGeom prst="straightConnector1">
            <a:avLst/>
          </a:prstGeom>
          <a:noFill/>
          <a:ln cap="flat" cmpd="sng" w="19050">
            <a:solidFill>
              <a:schemeClr val="dk1"/>
            </a:solidFill>
            <a:prstDash val="solid"/>
            <a:miter lim="800000"/>
            <a:headEnd len="sm" w="sm" type="none"/>
            <a:tailEnd len="med" w="med" type="triangle"/>
          </a:ln>
        </p:spPr>
      </p:cxnSp>
      <p:pic>
        <p:nvPicPr>
          <p:cNvPr id="424" name="Google Shape;424;p30"/>
          <p:cNvPicPr preferRelativeResize="0"/>
          <p:nvPr/>
        </p:nvPicPr>
        <p:blipFill rotWithShape="1">
          <a:blip r:embed="rId3">
            <a:alphaModFix/>
          </a:blip>
          <a:srcRect b="85046" l="0" r="0" t="4144"/>
          <a:stretch/>
        </p:blipFill>
        <p:spPr>
          <a:xfrm rot="-5400000">
            <a:off x="-2817634" y="3001974"/>
            <a:ext cx="6350529" cy="673451"/>
          </a:xfrm>
          <a:prstGeom prst="rect">
            <a:avLst/>
          </a:prstGeom>
          <a:noFill/>
          <a:ln>
            <a:noFill/>
          </a:ln>
        </p:spPr>
      </p:pic>
      <p:sp>
        <p:nvSpPr>
          <p:cNvPr id="425" name="Google Shape;425;p30"/>
          <p:cNvSpPr txBox="1"/>
          <p:nvPr/>
        </p:nvSpPr>
        <p:spPr>
          <a:xfrm rot="-5400000">
            <a:off x="-2415345" y="3105834"/>
            <a:ext cx="559789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USE CASE DIAGRAM</a:t>
            </a:r>
            <a:endParaRPr/>
          </a:p>
        </p:txBody>
      </p:sp>
      <p:sp>
        <p:nvSpPr>
          <p:cNvPr id="426" name="Google Shape;426;p30"/>
          <p:cNvSpPr/>
          <p:nvPr/>
        </p:nvSpPr>
        <p:spPr>
          <a:xfrm>
            <a:off x="5226081" y="5752709"/>
            <a:ext cx="2095500" cy="572246"/>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VIEW RESULT</a:t>
            </a:r>
            <a:endParaRPr/>
          </a:p>
        </p:txBody>
      </p:sp>
      <p:cxnSp>
        <p:nvCxnSpPr>
          <p:cNvPr id="427" name="Google Shape;427;p30"/>
          <p:cNvCxnSpPr>
            <a:endCxn id="426" idx="2"/>
          </p:cNvCxnSpPr>
          <p:nvPr/>
        </p:nvCxnSpPr>
        <p:spPr>
          <a:xfrm>
            <a:off x="2759181" y="2897832"/>
            <a:ext cx="2466900" cy="3141000"/>
          </a:xfrm>
          <a:prstGeom prst="straightConnector1">
            <a:avLst/>
          </a:prstGeom>
          <a:noFill/>
          <a:ln cap="flat" cmpd="sng" w="19050">
            <a:solidFill>
              <a:schemeClr val="dk1"/>
            </a:solidFill>
            <a:prstDash val="solid"/>
            <a:miter lim="800000"/>
            <a:headEnd len="sm" w="sm" type="none"/>
            <a:tailEnd len="med" w="med" type="triangle"/>
          </a:ln>
        </p:spPr>
      </p:cxnSp>
      <p:sp>
        <p:nvSpPr>
          <p:cNvPr id="428" name="Google Shape;428;p30"/>
          <p:cNvSpPr/>
          <p:nvPr/>
        </p:nvSpPr>
        <p:spPr>
          <a:xfrm>
            <a:off x="10154269" y="2060521"/>
            <a:ext cx="914400" cy="704850"/>
          </a:xfrm>
          <a:prstGeom prst="ellipse">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29" name="Google Shape;429;p30"/>
          <p:cNvCxnSpPr/>
          <p:nvPr/>
        </p:nvCxnSpPr>
        <p:spPr>
          <a:xfrm>
            <a:off x="10004250" y="2952750"/>
            <a:ext cx="1214437" cy="0"/>
          </a:xfrm>
          <a:prstGeom prst="straightConnector1">
            <a:avLst/>
          </a:prstGeom>
          <a:noFill/>
          <a:ln cap="flat" cmpd="sng" w="28575">
            <a:solidFill>
              <a:schemeClr val="accent4"/>
            </a:solidFill>
            <a:prstDash val="solid"/>
            <a:miter lim="800000"/>
            <a:headEnd len="sm" w="sm" type="none"/>
            <a:tailEnd len="sm" w="sm" type="none"/>
          </a:ln>
        </p:spPr>
      </p:cxnSp>
      <p:cxnSp>
        <p:nvCxnSpPr>
          <p:cNvPr id="430" name="Google Shape;430;p30"/>
          <p:cNvCxnSpPr/>
          <p:nvPr/>
        </p:nvCxnSpPr>
        <p:spPr>
          <a:xfrm>
            <a:off x="10611469" y="2762250"/>
            <a:ext cx="0" cy="942975"/>
          </a:xfrm>
          <a:prstGeom prst="straightConnector1">
            <a:avLst/>
          </a:prstGeom>
          <a:noFill/>
          <a:ln cap="flat" cmpd="sng" w="28575">
            <a:solidFill>
              <a:schemeClr val="accent4"/>
            </a:solidFill>
            <a:prstDash val="solid"/>
            <a:miter lim="800000"/>
            <a:headEnd len="sm" w="sm" type="none"/>
            <a:tailEnd len="sm" w="sm" type="none"/>
          </a:ln>
        </p:spPr>
      </p:cxnSp>
      <p:cxnSp>
        <p:nvCxnSpPr>
          <p:cNvPr id="431" name="Google Shape;431;p30"/>
          <p:cNvCxnSpPr/>
          <p:nvPr/>
        </p:nvCxnSpPr>
        <p:spPr>
          <a:xfrm flipH="1">
            <a:off x="10040334" y="3679305"/>
            <a:ext cx="561975" cy="504825"/>
          </a:xfrm>
          <a:prstGeom prst="straightConnector1">
            <a:avLst/>
          </a:prstGeom>
          <a:noFill/>
          <a:ln cap="flat" cmpd="sng" w="28575">
            <a:solidFill>
              <a:schemeClr val="accent4"/>
            </a:solidFill>
            <a:prstDash val="solid"/>
            <a:miter lim="800000"/>
            <a:headEnd len="sm" w="sm" type="none"/>
            <a:tailEnd len="sm" w="sm" type="none"/>
          </a:ln>
        </p:spPr>
      </p:cxnSp>
      <p:cxnSp>
        <p:nvCxnSpPr>
          <p:cNvPr id="432" name="Google Shape;432;p30"/>
          <p:cNvCxnSpPr/>
          <p:nvPr/>
        </p:nvCxnSpPr>
        <p:spPr>
          <a:xfrm>
            <a:off x="10611468" y="3679305"/>
            <a:ext cx="457200" cy="504825"/>
          </a:xfrm>
          <a:prstGeom prst="straightConnector1">
            <a:avLst/>
          </a:prstGeom>
          <a:noFill/>
          <a:ln cap="flat" cmpd="sng" w="28575">
            <a:solidFill>
              <a:schemeClr val="accent4"/>
            </a:solidFill>
            <a:prstDash val="solid"/>
            <a:miter lim="800000"/>
            <a:headEnd len="sm" w="sm" type="none"/>
            <a:tailEnd len="sm" w="sm" type="none"/>
          </a:ln>
        </p:spPr>
      </p:cxnSp>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1"/>
          <p:cNvPicPr preferRelativeResize="0"/>
          <p:nvPr/>
        </p:nvPicPr>
        <p:blipFill rotWithShape="1">
          <a:blip r:embed="rId3">
            <a:alphaModFix/>
          </a:blip>
          <a:srcRect b="85046" l="0" r="0" t="4144"/>
          <a:stretch/>
        </p:blipFill>
        <p:spPr>
          <a:xfrm>
            <a:off x="0" y="76200"/>
            <a:ext cx="12192000" cy="673451"/>
          </a:xfrm>
          <a:prstGeom prst="rect">
            <a:avLst/>
          </a:prstGeom>
          <a:noFill/>
          <a:ln>
            <a:noFill/>
          </a:ln>
        </p:spPr>
      </p:pic>
      <p:sp>
        <p:nvSpPr>
          <p:cNvPr id="438" name="Google Shape;438;p31"/>
          <p:cNvSpPr txBox="1"/>
          <p:nvPr/>
        </p:nvSpPr>
        <p:spPr>
          <a:xfrm>
            <a:off x="404812" y="107247"/>
            <a:ext cx="1138237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                                   UML DIAGRAM</a:t>
            </a:r>
            <a:endParaRPr sz="3600">
              <a:solidFill>
                <a:schemeClr val="lt1"/>
              </a:solidFill>
              <a:latin typeface="Arial"/>
              <a:ea typeface="Arial"/>
              <a:cs typeface="Arial"/>
              <a:sym typeface="Arial"/>
            </a:endParaRPr>
          </a:p>
        </p:txBody>
      </p:sp>
      <p:pic>
        <p:nvPicPr>
          <p:cNvPr id="439" name="Google Shape;439;p31"/>
          <p:cNvPicPr preferRelativeResize="0"/>
          <p:nvPr/>
        </p:nvPicPr>
        <p:blipFill rotWithShape="1">
          <a:blip r:embed="rId4">
            <a:alphaModFix/>
          </a:blip>
          <a:srcRect b="0" l="0" r="0" t="0"/>
          <a:stretch/>
        </p:blipFill>
        <p:spPr>
          <a:xfrm>
            <a:off x="0" y="1071233"/>
            <a:ext cx="12192000" cy="5786767"/>
          </a:xfrm>
          <a:prstGeom prst="rect">
            <a:avLst/>
          </a:prstGeom>
          <a:noFill/>
          <a:ln>
            <a:noFill/>
          </a:ln>
        </p:spPr>
      </p:pic>
    </p:spTree>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32"/>
          <p:cNvPicPr preferRelativeResize="0"/>
          <p:nvPr/>
        </p:nvPicPr>
        <p:blipFill rotWithShape="1">
          <a:blip r:embed="rId3">
            <a:alphaModFix/>
          </a:blip>
          <a:srcRect b="0" l="0" r="0" t="0"/>
          <a:stretch/>
        </p:blipFill>
        <p:spPr>
          <a:xfrm>
            <a:off x="0" y="0"/>
            <a:ext cx="12192000" cy="6857999"/>
          </a:xfrm>
          <a:prstGeom prst="rect">
            <a:avLst/>
          </a:prstGeom>
          <a:noFill/>
          <a:ln>
            <a:noFill/>
          </a:ln>
        </p:spPr>
      </p:pic>
      <p:cxnSp>
        <p:nvCxnSpPr>
          <p:cNvPr id="445" name="Google Shape;445;p32"/>
          <p:cNvCxnSpPr/>
          <p:nvPr/>
        </p:nvCxnSpPr>
        <p:spPr>
          <a:xfrm>
            <a:off x="2334827" y="5850384"/>
            <a:ext cx="1100831" cy="0"/>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3"/>
          <p:cNvSpPr txBox="1"/>
          <p:nvPr/>
        </p:nvSpPr>
        <p:spPr>
          <a:xfrm>
            <a:off x="285750" y="3467487"/>
            <a:ext cx="15525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MODULES</a:t>
            </a:r>
            <a:endParaRPr sz="1800">
              <a:solidFill>
                <a:schemeClr val="lt1"/>
              </a:solidFill>
              <a:latin typeface="Arial"/>
              <a:ea typeface="Arial"/>
              <a:cs typeface="Arial"/>
              <a:sym typeface="Arial"/>
            </a:endParaRPr>
          </a:p>
        </p:txBody>
      </p:sp>
      <p:sp>
        <p:nvSpPr>
          <p:cNvPr id="451" name="Google Shape;451;p33"/>
          <p:cNvSpPr txBox="1"/>
          <p:nvPr/>
        </p:nvSpPr>
        <p:spPr>
          <a:xfrm>
            <a:off x="3728621" y="302799"/>
            <a:ext cx="5566299"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ACTIVITY DIAGRAM</a:t>
            </a:r>
            <a:endParaRPr sz="4000">
              <a:solidFill>
                <a:schemeClr val="lt1"/>
              </a:solidFill>
              <a:latin typeface="Arial"/>
              <a:ea typeface="Arial"/>
              <a:cs typeface="Arial"/>
              <a:sym typeface="Arial"/>
            </a:endParaRPr>
          </a:p>
        </p:txBody>
      </p:sp>
      <p:pic>
        <p:nvPicPr>
          <p:cNvPr id="452" name="Google Shape;452;p33"/>
          <p:cNvPicPr preferRelativeResize="0"/>
          <p:nvPr/>
        </p:nvPicPr>
        <p:blipFill rotWithShape="1">
          <a:blip r:embed="rId3">
            <a:alphaModFix/>
          </a:blip>
          <a:srcRect b="0" l="0" r="0" t="0"/>
          <a:stretch/>
        </p:blipFill>
        <p:spPr>
          <a:xfrm>
            <a:off x="0" y="1100832"/>
            <a:ext cx="12029243" cy="5757168"/>
          </a:xfrm>
          <a:prstGeom prst="rect">
            <a:avLst/>
          </a:prstGeom>
          <a:noFill/>
          <a:ln>
            <a:noFill/>
          </a:ln>
        </p:spPr>
      </p:pic>
    </p:spTree>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34"/>
          <p:cNvPicPr preferRelativeResize="0"/>
          <p:nvPr/>
        </p:nvPicPr>
        <p:blipFill rotWithShape="1">
          <a:blip r:embed="rId3">
            <a:alphaModFix/>
          </a:blip>
          <a:srcRect b="0" l="0" r="0" t="0"/>
          <a:stretch/>
        </p:blipFill>
        <p:spPr>
          <a:xfrm>
            <a:off x="241174" y="0"/>
            <a:ext cx="11780669" cy="6858000"/>
          </a:xfrm>
          <a:prstGeom prst="rect">
            <a:avLst/>
          </a:prstGeom>
          <a:noFill/>
          <a:ln>
            <a:noFill/>
          </a:ln>
        </p:spPr>
      </p:pic>
    </p:spTree>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5"/>
          <p:cNvSpPr txBox="1"/>
          <p:nvPr/>
        </p:nvSpPr>
        <p:spPr>
          <a:xfrm>
            <a:off x="824132" y="375872"/>
            <a:ext cx="569595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F2F2F2"/>
                </a:solidFill>
                <a:latin typeface="Algerian"/>
                <a:ea typeface="Algerian"/>
                <a:cs typeface="Algerian"/>
                <a:sym typeface="Algerian"/>
              </a:rPr>
              <a:t>FUTURE SCOPE</a:t>
            </a:r>
            <a:endParaRPr/>
          </a:p>
        </p:txBody>
      </p:sp>
      <p:grpSp>
        <p:nvGrpSpPr>
          <p:cNvPr id="463" name="Google Shape;463;p35"/>
          <p:cNvGrpSpPr/>
          <p:nvPr/>
        </p:nvGrpSpPr>
        <p:grpSpPr>
          <a:xfrm>
            <a:off x="3613213" y="1958280"/>
            <a:ext cx="8301236" cy="1636168"/>
            <a:chOff x="0" y="984604"/>
            <a:chExt cx="8301236" cy="1636168"/>
          </a:xfrm>
        </p:grpSpPr>
        <p:sp>
          <p:nvSpPr>
            <p:cNvPr id="464" name="Google Shape;464;p35"/>
            <p:cNvSpPr/>
            <p:nvPr/>
          </p:nvSpPr>
          <p:spPr>
            <a:xfrm>
              <a:off x="0" y="984604"/>
              <a:ext cx="653023" cy="609121"/>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txBox="1"/>
            <p:nvPr/>
          </p:nvSpPr>
          <p:spPr>
            <a:xfrm>
              <a:off x="304561" y="984604"/>
              <a:ext cx="43902" cy="609121"/>
            </a:xfrm>
            <a:prstGeom prst="rect">
              <a:avLst/>
            </a:prstGeom>
            <a:noFill/>
            <a:ln>
              <a:noFill/>
            </a:ln>
          </p:spPr>
          <p:txBody>
            <a:bodyPr anchorCtr="0" anchor="ctr" bIns="26650" lIns="53325" spcFirstLastPara="1" rIns="0" wrap="square" tIns="26650">
              <a:noAutofit/>
            </a:bodyPr>
            <a:lstStyle/>
            <a:p>
              <a:pPr indent="0" lvl="0" marL="0" marR="0" rtl="0" algn="ctr">
                <a:lnSpc>
                  <a:spcPct val="90000"/>
                </a:lnSpc>
                <a:spcBef>
                  <a:spcPts val="0"/>
                </a:spcBef>
                <a:spcAft>
                  <a:spcPts val="0"/>
                </a:spcAft>
                <a:buClr>
                  <a:schemeClr val="dk1"/>
                </a:buClr>
                <a:buSzPts val="4200"/>
                <a:buFont typeface="Arial"/>
                <a:buNone/>
              </a:pPr>
              <a:r>
                <a:t/>
              </a:r>
              <a:endParaRPr sz="4200">
                <a:solidFill>
                  <a:schemeClr val="lt1"/>
                </a:solidFill>
                <a:latin typeface="Arial"/>
                <a:ea typeface="Arial"/>
                <a:cs typeface="Arial"/>
                <a:sym typeface="Arial"/>
              </a:endParaRPr>
            </a:p>
          </p:txBody>
        </p:sp>
        <p:sp>
          <p:nvSpPr>
            <p:cNvPr id="466" name="Google Shape;466;p35"/>
            <p:cNvSpPr/>
            <p:nvPr/>
          </p:nvSpPr>
          <p:spPr>
            <a:xfrm>
              <a:off x="245317" y="994667"/>
              <a:ext cx="8038331" cy="588996"/>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txBox="1"/>
            <p:nvPr/>
          </p:nvSpPr>
          <p:spPr>
            <a:xfrm>
              <a:off x="539815" y="994667"/>
              <a:ext cx="7449335" cy="588996"/>
            </a:xfrm>
            <a:prstGeom prst="rect">
              <a:avLst/>
            </a:prstGeom>
            <a:noFill/>
            <a:ln>
              <a:noFill/>
            </a:ln>
          </p:spPr>
          <p:txBody>
            <a:bodyPr anchorCtr="0" anchor="ctr" bIns="12700" lIns="25400" spcFirstLastPara="1" rIns="0" wrap="square" tIns="12700">
              <a:noAutofit/>
            </a:bodyPr>
            <a:lstStyle/>
            <a:p>
              <a:pPr indent="0" lvl="0" marL="0" marR="0" rtl="0" algn="l">
                <a:lnSpc>
                  <a:spcPct val="90000"/>
                </a:lnSpc>
                <a:spcBef>
                  <a:spcPts val="0"/>
                </a:spcBef>
                <a:spcAft>
                  <a:spcPts val="0"/>
                </a:spcAft>
                <a:buClr>
                  <a:schemeClr val="dk1"/>
                </a:buClr>
                <a:buSzPts val="2000"/>
                <a:buFont typeface="Arial"/>
                <a:buNone/>
              </a:pPr>
              <a:r>
                <a:rPr b="0" i="1" lang="en-US" sz="2000">
                  <a:solidFill>
                    <a:schemeClr val="dk1"/>
                  </a:solidFill>
                  <a:latin typeface="Arial"/>
                  <a:ea typeface="Arial"/>
                  <a:cs typeface="Arial"/>
                  <a:sym typeface="Arial"/>
                </a:rPr>
                <a:t>In the future search will be about pictures rather than keywords</a:t>
              </a:r>
              <a:r>
                <a:rPr b="0" i="1"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468" name="Google Shape;468;p35"/>
            <p:cNvSpPr/>
            <p:nvPr/>
          </p:nvSpPr>
          <p:spPr>
            <a:xfrm>
              <a:off x="0" y="1994683"/>
              <a:ext cx="478719" cy="626089"/>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txBox="1"/>
            <p:nvPr/>
          </p:nvSpPr>
          <p:spPr>
            <a:xfrm>
              <a:off x="0" y="1994683"/>
              <a:ext cx="478719" cy="626089"/>
            </a:xfrm>
            <a:prstGeom prst="rect">
              <a:avLst/>
            </a:prstGeom>
            <a:noFill/>
            <a:ln>
              <a:noFill/>
            </a:ln>
          </p:spPr>
          <p:txBody>
            <a:bodyPr anchorCtr="0" anchor="ctr" bIns="27300" lIns="54600" spcFirstLastPara="1" rIns="0" wrap="square" tIns="27300">
              <a:noAutofit/>
            </a:bodyPr>
            <a:lstStyle/>
            <a:p>
              <a:pPr indent="0" lvl="0" marL="0" marR="0" rtl="0" algn="ctr">
                <a:lnSpc>
                  <a:spcPct val="90000"/>
                </a:lnSpc>
                <a:spcBef>
                  <a:spcPts val="0"/>
                </a:spcBef>
                <a:spcAft>
                  <a:spcPts val="0"/>
                </a:spcAft>
                <a:buClr>
                  <a:schemeClr val="dk1"/>
                </a:buClr>
                <a:buSzPts val="4300"/>
                <a:buFont typeface="Arial"/>
                <a:buNone/>
              </a:pPr>
              <a:r>
                <a:t/>
              </a:r>
              <a:endParaRPr sz="4300">
                <a:solidFill>
                  <a:schemeClr val="lt1"/>
                </a:solidFill>
                <a:latin typeface="Arial"/>
                <a:ea typeface="Arial"/>
                <a:cs typeface="Arial"/>
                <a:sym typeface="Arial"/>
              </a:endParaRPr>
            </a:p>
          </p:txBody>
        </p:sp>
        <p:sp>
          <p:nvSpPr>
            <p:cNvPr id="470" name="Google Shape;470;p35"/>
            <p:cNvSpPr/>
            <p:nvPr/>
          </p:nvSpPr>
          <p:spPr>
            <a:xfrm>
              <a:off x="179989" y="2013235"/>
              <a:ext cx="8121247" cy="588996"/>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txBox="1"/>
            <p:nvPr/>
          </p:nvSpPr>
          <p:spPr>
            <a:xfrm>
              <a:off x="474487" y="2013235"/>
              <a:ext cx="7532251" cy="588996"/>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chemeClr val="dk1"/>
                </a:buClr>
                <a:buSzPts val="2000"/>
                <a:buFont typeface="Arial"/>
                <a:buNone/>
              </a:pPr>
              <a:r>
                <a:rPr b="0" i="0" lang="en-US" sz="2000">
                  <a:solidFill>
                    <a:schemeClr val="dk1"/>
                  </a:solidFill>
                  <a:latin typeface="Arial"/>
                  <a:ea typeface="Arial"/>
                  <a:cs typeface="Arial"/>
                  <a:sym typeface="Arial"/>
                </a:rPr>
                <a:t>visual search, and recommendation tasks are performed with this technology</a:t>
              </a:r>
              <a:endParaRPr sz="2000">
                <a:solidFill>
                  <a:schemeClr val="dk1"/>
                </a:solidFill>
                <a:latin typeface="Arial"/>
                <a:ea typeface="Arial"/>
                <a:cs typeface="Arial"/>
                <a:sym typeface="Arial"/>
              </a:endParaRPr>
            </a:p>
          </p:txBody>
        </p:sp>
      </p:grpSp>
      <p:grpSp>
        <p:nvGrpSpPr>
          <p:cNvPr id="472" name="Google Shape;472;p35"/>
          <p:cNvGrpSpPr/>
          <p:nvPr/>
        </p:nvGrpSpPr>
        <p:grpSpPr>
          <a:xfrm>
            <a:off x="578540" y="4478103"/>
            <a:ext cx="11171245" cy="2188936"/>
            <a:chOff x="0" y="670231"/>
            <a:chExt cx="11171245" cy="2188936"/>
          </a:xfrm>
        </p:grpSpPr>
        <p:sp>
          <p:nvSpPr>
            <p:cNvPr id="473" name="Google Shape;473;p35"/>
            <p:cNvSpPr/>
            <p:nvPr/>
          </p:nvSpPr>
          <p:spPr>
            <a:xfrm>
              <a:off x="0" y="674695"/>
              <a:ext cx="881650" cy="822378"/>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nvSpPr>
          <p:spPr>
            <a:xfrm>
              <a:off x="411189" y="674695"/>
              <a:ext cx="59272" cy="822378"/>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p:txBody>
        </p:sp>
        <p:sp>
          <p:nvSpPr>
            <p:cNvPr id="475" name="Google Shape;475;p35"/>
            <p:cNvSpPr/>
            <p:nvPr/>
          </p:nvSpPr>
          <p:spPr>
            <a:xfrm>
              <a:off x="318656" y="670231"/>
              <a:ext cx="10852589" cy="795207"/>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txBox="1"/>
            <p:nvPr/>
          </p:nvSpPr>
          <p:spPr>
            <a:xfrm>
              <a:off x="716260" y="670231"/>
              <a:ext cx="10057382" cy="795207"/>
            </a:xfrm>
            <a:prstGeom prst="rect">
              <a:avLst/>
            </a:prstGeom>
            <a:noFill/>
            <a:ln>
              <a:noFill/>
            </a:ln>
          </p:spPr>
          <p:txBody>
            <a:bodyPr anchorCtr="0" anchor="ctr" bIns="11425" lIns="22850" spcFirstLastPara="1" rIns="0" wrap="square" tIns="11425">
              <a:noAutofit/>
            </a:bodyPr>
            <a:lstStyle/>
            <a:p>
              <a:pPr indent="0" lvl="0" marL="0" marR="0" rtl="0" algn="l">
                <a:lnSpc>
                  <a:spcPct val="90000"/>
                </a:lnSpc>
                <a:spcBef>
                  <a:spcPts val="0"/>
                </a:spcBef>
                <a:spcAft>
                  <a:spcPts val="0"/>
                </a:spcAft>
                <a:buClr>
                  <a:schemeClr val="dk1"/>
                </a:buClr>
                <a:buSzPts val="1800"/>
                <a:buFont typeface="Arial"/>
                <a:buNone/>
              </a:pPr>
              <a:r>
                <a:rPr b="0" i="1" lang="en-US" sz="1800">
                  <a:solidFill>
                    <a:schemeClr val="dk1"/>
                  </a:solidFill>
                  <a:latin typeface="Arial"/>
                  <a:ea typeface="Arial"/>
                  <a:cs typeface="Arial"/>
                  <a:sym typeface="Arial"/>
                </a:rPr>
                <a:t>An advantage of visual search is that it relies entirely on item appearance. There is no need for other data such as bar codes,QR codes, product names, </a:t>
              </a:r>
              <a:endParaRPr sz="1800">
                <a:solidFill>
                  <a:schemeClr val="dk1"/>
                </a:solidFill>
                <a:latin typeface="Arial"/>
                <a:ea typeface="Arial"/>
                <a:cs typeface="Arial"/>
                <a:sym typeface="Arial"/>
              </a:endParaRPr>
            </a:p>
          </p:txBody>
        </p:sp>
        <p:sp>
          <p:nvSpPr>
            <p:cNvPr id="477" name="Google Shape;477;p35"/>
            <p:cNvSpPr/>
            <p:nvPr/>
          </p:nvSpPr>
          <p:spPr>
            <a:xfrm>
              <a:off x="53247" y="2046667"/>
              <a:ext cx="646321" cy="812500"/>
            </a:xfrm>
            <a:prstGeom prst="chevron">
              <a:avLst>
                <a:gd fmla="val 50000" name="adj"/>
              </a:avLst>
            </a:prstGeom>
            <a:solidFill>
              <a:srgbClr val="37876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txBox="1"/>
            <p:nvPr/>
          </p:nvSpPr>
          <p:spPr>
            <a:xfrm>
              <a:off x="53247" y="2046667"/>
              <a:ext cx="646321" cy="812500"/>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p:txBody>
        </p:sp>
        <p:sp>
          <p:nvSpPr>
            <p:cNvPr id="479" name="Google Shape;479;p35"/>
            <p:cNvSpPr/>
            <p:nvPr/>
          </p:nvSpPr>
          <p:spPr>
            <a:xfrm>
              <a:off x="308480" y="2055301"/>
              <a:ext cx="10739889" cy="795207"/>
            </a:xfrm>
            <a:prstGeom prst="chevron">
              <a:avLst>
                <a:gd fmla="val 50000" name="adj"/>
              </a:avLst>
            </a:prstGeom>
            <a:solidFill>
              <a:srgbClr val="CDD9D3">
                <a:alpha val="89803"/>
              </a:srgbClr>
            </a:solidFill>
            <a:ln cap="flat" cmpd="sng" w="12700">
              <a:solidFill>
                <a:srgbClr val="CDD9D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txBox="1"/>
            <p:nvPr/>
          </p:nvSpPr>
          <p:spPr>
            <a:xfrm>
              <a:off x="706084" y="2055301"/>
              <a:ext cx="9944682" cy="795207"/>
            </a:xfrm>
            <a:prstGeom prst="rect">
              <a:avLst/>
            </a:prstGeom>
            <a:noFill/>
            <a:ln>
              <a:noFill/>
            </a:ln>
          </p:spPr>
          <p:txBody>
            <a:bodyPr anchorCtr="0" anchor="ctr" bIns="11425" lIns="22850" spcFirstLastPara="1" rIns="0" wrap="square" tIns="11425">
              <a:noAutofit/>
            </a:bodyPr>
            <a:lstStyle/>
            <a:p>
              <a:pPr indent="0" lvl="0" marL="0" marR="0" rtl="0" algn="l">
                <a:lnSpc>
                  <a:spcPct val="90000"/>
                </a:lnSpc>
                <a:spcBef>
                  <a:spcPts val="0"/>
                </a:spcBef>
                <a:spcAft>
                  <a:spcPts val="0"/>
                </a:spcAft>
                <a:buClr>
                  <a:schemeClr val="dk1"/>
                </a:buClr>
                <a:buSzPts val="1800"/>
                <a:buFont typeface="Arial"/>
                <a:buNone/>
              </a:pPr>
              <a:r>
                <a:rPr b="0" i="1" lang="en-US" sz="1800">
                  <a:solidFill>
                    <a:schemeClr val="dk1"/>
                  </a:solidFill>
                  <a:latin typeface="Arial"/>
                  <a:ea typeface="Arial"/>
                  <a:cs typeface="Arial"/>
                  <a:sym typeface="Arial"/>
                </a:rPr>
                <a:t>a source of inspiration so the visual search has the potential to transform how we shop for the home</a:t>
              </a:r>
              <a:endParaRPr sz="1800">
                <a:solidFill>
                  <a:schemeClr val="dk1"/>
                </a:solidFill>
                <a:latin typeface="Arial"/>
                <a:ea typeface="Arial"/>
                <a:cs typeface="Arial"/>
                <a:sym typeface="Arial"/>
              </a:endParaRPr>
            </a:p>
          </p:txBody>
        </p:sp>
      </p:grpSp>
      <p:pic>
        <p:nvPicPr>
          <p:cNvPr id="481" name="Google Shape;481;p35"/>
          <p:cNvPicPr preferRelativeResize="0"/>
          <p:nvPr/>
        </p:nvPicPr>
        <p:blipFill rotWithShape="1">
          <a:blip r:embed="rId3">
            <a:alphaModFix/>
          </a:blip>
          <a:srcRect b="0" l="0" r="0" t="0"/>
          <a:stretch/>
        </p:blipFill>
        <p:spPr>
          <a:xfrm>
            <a:off x="109490" y="1022203"/>
            <a:ext cx="3397189" cy="3169328"/>
          </a:xfrm>
          <a:prstGeom prst="rect">
            <a:avLst/>
          </a:prstGeom>
          <a:noFill/>
          <a:ln>
            <a:noFill/>
          </a:ln>
        </p:spPr>
      </p:pic>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9"/>
          <p:cNvSpPr txBox="1"/>
          <p:nvPr/>
        </p:nvSpPr>
        <p:spPr>
          <a:xfrm>
            <a:off x="124287" y="1195792"/>
            <a:ext cx="11833933" cy="923330"/>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1C4335"/>
              </a:buClr>
              <a:buSzPts val="1800"/>
              <a:buFont typeface="Arial"/>
              <a:buChar char="•"/>
            </a:pPr>
            <a:r>
              <a:rPr b="1" i="1" lang="en-US" sz="1800">
                <a:solidFill>
                  <a:srgbClr val="1C4335"/>
                </a:solidFill>
                <a:latin typeface="Arial"/>
                <a:ea typeface="Arial"/>
                <a:cs typeface="Arial"/>
                <a:sym typeface="Arial"/>
              </a:rPr>
              <a:t>Let’s say you are looking at five cars parked in a road- two black car, a yellow, a blue and a dark-green car. For image classification models, these five cars are all just cars. It doesn’t concern itself with the color and other aspect of the car. </a:t>
            </a:r>
            <a:endParaRPr/>
          </a:p>
        </p:txBody>
      </p:sp>
      <p:pic>
        <p:nvPicPr>
          <p:cNvPr id="87" name="Google Shape;87;p9"/>
          <p:cNvPicPr preferRelativeResize="0"/>
          <p:nvPr/>
        </p:nvPicPr>
        <p:blipFill rotWithShape="1">
          <a:blip r:embed="rId3">
            <a:alphaModFix/>
          </a:blip>
          <a:srcRect b="0" l="0" r="0" t="0"/>
          <a:stretch/>
        </p:blipFill>
        <p:spPr>
          <a:xfrm>
            <a:off x="7661429" y="2471810"/>
            <a:ext cx="4450671" cy="3971142"/>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id="88" name="Google Shape;88;p9"/>
          <p:cNvPicPr preferRelativeResize="0"/>
          <p:nvPr/>
        </p:nvPicPr>
        <p:blipFill rotWithShape="1">
          <a:blip r:embed="rId4">
            <a:alphaModFix/>
          </a:blip>
          <a:srcRect b="85046" l="0" r="0" t="4144"/>
          <a:stretch/>
        </p:blipFill>
        <p:spPr>
          <a:xfrm>
            <a:off x="457200" y="180975"/>
            <a:ext cx="11277600" cy="954107"/>
          </a:xfrm>
          <a:prstGeom prst="rect">
            <a:avLst/>
          </a:prstGeom>
          <a:noFill/>
          <a:ln>
            <a:noFill/>
          </a:ln>
        </p:spPr>
      </p:pic>
      <p:sp>
        <p:nvSpPr>
          <p:cNvPr id="89" name="Google Shape;89;p9"/>
          <p:cNvSpPr txBox="1"/>
          <p:nvPr/>
        </p:nvSpPr>
        <p:spPr>
          <a:xfrm>
            <a:off x="762000" y="272462"/>
            <a:ext cx="10148656"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DIFFERENCE BETWEEN IMAGE SIMILARITY AND </a:t>
            </a:r>
            <a:endParaRPr/>
          </a:p>
          <a:p>
            <a:pPr indent="0" lvl="0" marL="0" marR="0" rtl="0" algn="l">
              <a:spcBef>
                <a:spcPts val="0"/>
              </a:spcBef>
              <a:spcAft>
                <a:spcPts val="0"/>
              </a:spcAft>
              <a:buNone/>
            </a:pPr>
            <a:r>
              <a:rPr lang="en-US" sz="2800">
                <a:solidFill>
                  <a:schemeClr val="lt1"/>
                </a:solidFill>
                <a:latin typeface="Arial"/>
                <a:ea typeface="Arial"/>
                <a:cs typeface="Arial"/>
                <a:sym typeface="Arial"/>
              </a:rPr>
              <a:t>                      IMAGE   CLASSIFICATION</a:t>
            </a:r>
            <a:endParaRPr sz="2800">
              <a:solidFill>
                <a:schemeClr val="lt1"/>
              </a:solidFill>
              <a:latin typeface="Arial"/>
              <a:ea typeface="Arial"/>
              <a:cs typeface="Arial"/>
              <a:sym typeface="Arial"/>
            </a:endParaRPr>
          </a:p>
          <a:p>
            <a:pPr indent="0" lvl="0" marL="0" marR="0" rtl="0" algn="l">
              <a:spcBef>
                <a:spcPts val="0"/>
              </a:spcBef>
              <a:spcAft>
                <a:spcPts val="0"/>
              </a:spcAft>
              <a:buNone/>
            </a:pPr>
            <a:r>
              <a:t/>
            </a:r>
            <a:endParaRPr sz="2800">
              <a:solidFill>
                <a:schemeClr val="lt1"/>
              </a:solidFill>
              <a:latin typeface="Arial"/>
              <a:ea typeface="Arial"/>
              <a:cs typeface="Arial"/>
              <a:sym typeface="Arial"/>
            </a:endParaRPr>
          </a:p>
        </p:txBody>
      </p:sp>
      <p:sp>
        <p:nvSpPr>
          <p:cNvPr id="90" name="Google Shape;90;p9"/>
          <p:cNvSpPr/>
          <p:nvPr/>
        </p:nvSpPr>
        <p:spPr>
          <a:xfrm>
            <a:off x="109701" y="2695983"/>
            <a:ext cx="7285398" cy="1200329"/>
          </a:xfrm>
          <a:prstGeom prst="rect">
            <a:avLst/>
          </a:prstGeom>
          <a:solidFill>
            <a:schemeClr val="accent6"/>
          </a:solidFill>
          <a:ln cap="flat" cmpd="sng" w="12700">
            <a:solidFill>
              <a:srgbClr val="1B4866"/>
            </a:solidFill>
            <a:prstDash val="solid"/>
            <a:miter lim="800000"/>
            <a:headEnd len="sm" w="sm" type="none"/>
            <a:tailEnd len="sm" w="sm" type="none"/>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lt1"/>
              </a:buClr>
              <a:buSzPts val="1800"/>
              <a:buFont typeface="Arial"/>
              <a:buChar char="•"/>
            </a:pPr>
            <a:r>
              <a:rPr b="1" i="1" lang="en-US" sz="1800">
                <a:solidFill>
                  <a:schemeClr val="lt1"/>
                </a:solidFill>
                <a:latin typeface="Arial"/>
                <a:ea typeface="Arial"/>
                <a:cs typeface="Arial"/>
                <a:sym typeface="Arial"/>
              </a:rPr>
              <a:t>For a similar image ranking model, it would look at the colors and other aspects of the cars as well. If a query image is a “black car”, the similar image ranking model would rank the “dark green car” higher than the “yellow car”. </a:t>
            </a:r>
            <a:endParaRPr/>
          </a:p>
        </p:txBody>
      </p:sp>
      <p:sp>
        <p:nvSpPr>
          <p:cNvPr id="91" name="Google Shape;91;p9"/>
          <p:cNvSpPr/>
          <p:nvPr/>
        </p:nvSpPr>
        <p:spPr>
          <a:xfrm>
            <a:off x="124287" y="4603253"/>
            <a:ext cx="7395099" cy="1477328"/>
          </a:xfrm>
          <a:prstGeom prst="rect">
            <a:avLst/>
          </a:prstGeom>
          <a:solidFill>
            <a:schemeClr val="accent5"/>
          </a:solidFill>
          <a:ln cap="flat" cmpd="sng" w="12700">
            <a:solidFill>
              <a:srgbClr val="30738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1800">
                <a:solidFill>
                  <a:schemeClr val="lt1"/>
                </a:solidFill>
                <a:latin typeface="Arial"/>
                <a:ea typeface="Arial"/>
                <a:cs typeface="Arial"/>
                <a:sym typeface="Arial"/>
              </a:rPr>
              <a:t>Image classification models may not fit directly to task of distinguishing fine-grained image similarity. The authors of the Deep Ranking paper propose to learn fine-grained image similarity with a deep ranking model, which characterizes the fine-grained image similarity relationship with a set of triplets.</a:t>
            </a:r>
            <a:endParaRPr b="1" i="1" sz="1800">
              <a:solidFill>
                <a:schemeClr val="lt1"/>
              </a:solidFill>
              <a:latin typeface="Arial"/>
              <a:ea typeface="Arial"/>
              <a:cs typeface="Arial"/>
              <a:sym typeface="Arial"/>
            </a:endParaRPr>
          </a:p>
        </p:txBody>
      </p:sp>
      <p:sp>
        <p:nvSpPr>
          <p:cNvPr id="92" name="Google Shape;92;p9"/>
          <p:cNvSpPr/>
          <p:nvPr/>
        </p:nvSpPr>
        <p:spPr>
          <a:xfrm>
            <a:off x="79900" y="2119122"/>
            <a:ext cx="254909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dk1"/>
                </a:solidFill>
                <a:latin typeface="Arial"/>
                <a:ea typeface="Arial"/>
                <a:cs typeface="Arial"/>
                <a:sym typeface="Arial"/>
              </a:rPr>
              <a:t>IMAGE SIMILARITY</a:t>
            </a:r>
            <a:endParaRPr b="1" sz="2000" u="sng">
              <a:solidFill>
                <a:schemeClr val="dk1"/>
              </a:solidFill>
              <a:latin typeface="Arial"/>
              <a:ea typeface="Arial"/>
              <a:cs typeface="Arial"/>
              <a:sym typeface="Arial"/>
            </a:endParaRPr>
          </a:p>
        </p:txBody>
      </p:sp>
      <p:sp>
        <p:nvSpPr>
          <p:cNvPr id="93" name="Google Shape;93;p9"/>
          <p:cNvSpPr/>
          <p:nvPr/>
        </p:nvSpPr>
        <p:spPr>
          <a:xfrm>
            <a:off x="79900" y="4103336"/>
            <a:ext cx="33716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dk1"/>
                </a:solidFill>
                <a:latin typeface="Arial"/>
                <a:ea typeface="Arial"/>
                <a:cs typeface="Arial"/>
                <a:sym typeface="Arial"/>
              </a:rPr>
              <a:t>IMAGE   CLASSIFICATION</a:t>
            </a:r>
            <a:endParaRPr b="1" sz="2000" u="sng">
              <a:solidFill>
                <a:schemeClr val="dk1"/>
              </a:solidFill>
              <a:latin typeface="Arial"/>
              <a:ea typeface="Arial"/>
              <a:cs typeface="Arial"/>
              <a:sym typeface="Arial"/>
            </a:endParaRPr>
          </a:p>
        </p:txBody>
      </p:sp>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nvSpPr>
        <p:spPr>
          <a:xfrm>
            <a:off x="824132" y="375872"/>
            <a:ext cx="569595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F2F2F2"/>
                </a:solidFill>
                <a:latin typeface="Algerian"/>
                <a:ea typeface="Algerian"/>
                <a:cs typeface="Algerian"/>
                <a:sym typeface="Algerian"/>
              </a:rPr>
              <a:t>CONCLUSION</a:t>
            </a:r>
            <a:endParaRPr/>
          </a:p>
        </p:txBody>
      </p:sp>
      <p:sp>
        <p:nvSpPr>
          <p:cNvPr id="487" name="Google Shape;487;p36"/>
          <p:cNvSpPr/>
          <p:nvPr/>
        </p:nvSpPr>
        <p:spPr>
          <a:xfrm>
            <a:off x="576776" y="1543489"/>
            <a:ext cx="11094719" cy="409342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1" sz="2000">
              <a:solidFill>
                <a:schemeClr val="dk1"/>
              </a:solidFill>
              <a:latin typeface="Arial"/>
              <a:ea typeface="Arial"/>
              <a:cs typeface="Arial"/>
              <a:sym typeface="Arial"/>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Image similarity detection is a hot issue in the field of multimedia information processing. </a:t>
            </a:r>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Current image similarity detection methods are mainly based on global features or local features. Image similarity matching method based on global feature is fast but has the disadvantage of poor robustness. Image similarity matching method based on local feature is just the opposite. Aiming at the problem of high computational complexity and low efficiency based on the local feature detection method, an algorithm for image similarity detection based on sparse coding is proposed. The algorithm improves the detection speed by sparsely coding the local features and indexing them. The experimental results show that, compared with the traditional image similarity detection algorithm based on local feature, the algorithm can improve the detection speed while ensuring the detection efficiency. In the future work, we will further combine global and local features to ensure the best balance between detection accuracy and speed.</a:t>
            </a:r>
            <a:endParaRPr/>
          </a:p>
        </p:txBody>
      </p:sp>
    </p:spTree>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txBox="1"/>
          <p:nvPr/>
        </p:nvSpPr>
        <p:spPr>
          <a:xfrm>
            <a:off x="824132" y="375872"/>
            <a:ext cx="569595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F2F2F2"/>
                </a:solidFill>
                <a:latin typeface="Algerian"/>
                <a:ea typeface="Algerian"/>
                <a:cs typeface="Algerian"/>
                <a:sym typeface="Algerian"/>
              </a:rPr>
              <a:t>SCREEN SHORTS</a:t>
            </a:r>
            <a:endParaRPr/>
          </a:p>
        </p:txBody>
      </p:sp>
      <p:sp>
        <p:nvSpPr>
          <p:cNvPr id="493" name="Google Shape;493;p37"/>
          <p:cNvSpPr/>
          <p:nvPr/>
        </p:nvSpPr>
        <p:spPr>
          <a:xfrm>
            <a:off x="3852909" y="3276599"/>
            <a:ext cx="4749553" cy="2395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37"/>
          <p:cNvSpPr/>
          <p:nvPr/>
        </p:nvSpPr>
        <p:spPr>
          <a:xfrm>
            <a:off x="6346225" y="1944000"/>
            <a:ext cx="5845800" cy="4781700"/>
          </a:xfrm>
          <a:prstGeom prst="rect">
            <a:avLst/>
          </a:prstGeom>
          <a:blipFill rotWithShape="1">
            <a:blip r:embed="rId3">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37"/>
          <p:cNvSpPr/>
          <p:nvPr/>
        </p:nvSpPr>
        <p:spPr>
          <a:xfrm>
            <a:off x="0" y="2010100"/>
            <a:ext cx="6008700" cy="4781700"/>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6" name="Google Shape;496;p37"/>
          <p:cNvSpPr txBox="1"/>
          <p:nvPr/>
        </p:nvSpPr>
        <p:spPr>
          <a:xfrm>
            <a:off x="2212800" y="1408250"/>
            <a:ext cx="8914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Garamond"/>
                <a:ea typeface="Garamond"/>
                <a:cs typeface="Garamond"/>
                <a:sym typeface="Garamond"/>
              </a:rPr>
              <a:t>SIGN-UP  PAGE                                                                            SIGN-IN PAGE</a:t>
            </a:r>
            <a:endParaRPr b="1" i="1" sz="1800">
              <a:solidFill>
                <a:schemeClr val="dk1"/>
              </a:solidFill>
              <a:latin typeface="Garamond"/>
              <a:ea typeface="Garamond"/>
              <a:cs typeface="Garamond"/>
              <a:sym typeface="Garamond"/>
            </a:endParaRPr>
          </a:p>
        </p:txBody>
      </p:sp>
    </p:spTree>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8"/>
          <p:cNvSpPr/>
          <p:nvPr/>
        </p:nvSpPr>
        <p:spPr>
          <a:xfrm>
            <a:off x="3852909" y="3276599"/>
            <a:ext cx="4749553" cy="2395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38"/>
          <p:cNvSpPr/>
          <p:nvPr/>
        </p:nvSpPr>
        <p:spPr>
          <a:xfrm>
            <a:off x="945925" y="342900"/>
            <a:ext cx="10523400" cy="5079300"/>
          </a:xfrm>
          <a:prstGeom prst="rect">
            <a:avLst/>
          </a:prstGeom>
          <a:blipFill rotWithShape="1">
            <a:blip r:embed="rId3">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3" name="Google Shape;503;p38"/>
          <p:cNvSpPr/>
          <p:nvPr/>
        </p:nvSpPr>
        <p:spPr>
          <a:xfrm>
            <a:off x="945925" y="5523550"/>
            <a:ext cx="10523400" cy="1275300"/>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4" name="Google Shape;504;p38"/>
          <p:cNvSpPr txBox="1"/>
          <p:nvPr/>
        </p:nvSpPr>
        <p:spPr>
          <a:xfrm>
            <a:off x="4797225" y="0"/>
            <a:ext cx="3677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Garamond"/>
                <a:ea typeface="Garamond"/>
                <a:cs typeface="Garamond"/>
                <a:sym typeface="Garamond"/>
              </a:rPr>
              <a:t>        HOME PAGE</a:t>
            </a:r>
            <a:endParaRPr/>
          </a:p>
        </p:txBody>
      </p:sp>
    </p:spTree>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p:nvPr/>
        </p:nvSpPr>
        <p:spPr>
          <a:xfrm>
            <a:off x="3852909" y="3276599"/>
            <a:ext cx="4749553" cy="2395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39"/>
          <p:cNvSpPr/>
          <p:nvPr/>
        </p:nvSpPr>
        <p:spPr>
          <a:xfrm>
            <a:off x="6096000" y="1925650"/>
            <a:ext cx="6019800" cy="4732200"/>
          </a:xfrm>
          <a:prstGeom prst="rect">
            <a:avLst/>
          </a:prstGeom>
          <a:blipFill rotWithShape="1">
            <a:blip r:embed="rId3">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1" name="Google Shape;511;p39"/>
          <p:cNvSpPr/>
          <p:nvPr/>
        </p:nvSpPr>
        <p:spPr>
          <a:xfrm>
            <a:off x="275750" y="4262350"/>
            <a:ext cx="5653200" cy="2395500"/>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39"/>
          <p:cNvSpPr txBox="1"/>
          <p:nvPr/>
        </p:nvSpPr>
        <p:spPr>
          <a:xfrm>
            <a:off x="7145150" y="749700"/>
            <a:ext cx="4543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Garamond"/>
                <a:ea typeface="Garamond"/>
                <a:cs typeface="Garamond"/>
                <a:sym typeface="Garamond"/>
              </a:rPr>
              <a:t>UPLOAD </a:t>
            </a:r>
            <a:r>
              <a:rPr b="1" i="1" lang="en-US" sz="1800">
                <a:solidFill>
                  <a:schemeClr val="dk1"/>
                </a:solidFill>
                <a:latin typeface="Garamond"/>
                <a:ea typeface="Garamond"/>
                <a:cs typeface="Garamond"/>
                <a:sym typeface="Garamond"/>
              </a:rPr>
              <a:t>IMAGE FOR  </a:t>
            </a:r>
            <a:endParaRPr b="1" i="1" sz="1800">
              <a:solidFill>
                <a:schemeClr val="dk1"/>
              </a:solidFill>
              <a:latin typeface="Garamond"/>
              <a:ea typeface="Garamond"/>
              <a:cs typeface="Garamond"/>
              <a:sym typeface="Garamond"/>
            </a:endParaRPr>
          </a:p>
          <a:p>
            <a:pPr indent="0" lvl="0" marL="0" marR="0" rtl="0" algn="l">
              <a:spcBef>
                <a:spcPts val="0"/>
              </a:spcBef>
              <a:spcAft>
                <a:spcPts val="0"/>
              </a:spcAft>
              <a:buNone/>
            </a:pPr>
            <a:r>
              <a:rPr b="1" i="1" lang="en-US" sz="1800">
                <a:solidFill>
                  <a:schemeClr val="dk1"/>
                </a:solidFill>
                <a:latin typeface="Garamond"/>
                <a:ea typeface="Garamond"/>
                <a:cs typeface="Garamond"/>
                <a:sym typeface="Garamond"/>
              </a:rPr>
              <a:t>SIMILARITY DETECTION</a:t>
            </a:r>
            <a:endParaRPr/>
          </a:p>
        </p:txBody>
      </p:sp>
      <p:pic>
        <p:nvPicPr>
          <p:cNvPr id="513" name="Google Shape;513;p39"/>
          <p:cNvPicPr preferRelativeResize="0"/>
          <p:nvPr/>
        </p:nvPicPr>
        <p:blipFill>
          <a:blip r:embed="rId5">
            <a:alphaModFix/>
          </a:blip>
          <a:stretch>
            <a:fillRect/>
          </a:stretch>
        </p:blipFill>
        <p:spPr>
          <a:xfrm>
            <a:off x="152400" y="152400"/>
            <a:ext cx="5776551" cy="4205649"/>
          </a:xfrm>
          <a:prstGeom prst="rect">
            <a:avLst/>
          </a:prstGeom>
          <a:noFill/>
          <a:ln>
            <a:noFill/>
          </a:ln>
        </p:spPr>
      </p:pic>
    </p:spTree>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p:nvPr/>
        </p:nvSpPr>
        <p:spPr>
          <a:xfrm>
            <a:off x="3852909" y="3276599"/>
            <a:ext cx="4749553" cy="2395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40"/>
          <p:cNvSpPr/>
          <p:nvPr/>
        </p:nvSpPr>
        <p:spPr>
          <a:xfrm>
            <a:off x="0" y="364525"/>
            <a:ext cx="6402000" cy="6375300"/>
          </a:xfrm>
          <a:prstGeom prst="rect">
            <a:avLst/>
          </a:prstGeom>
          <a:blipFill rotWithShape="1">
            <a:blip r:embed="rId3">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p40"/>
          <p:cNvSpPr/>
          <p:nvPr/>
        </p:nvSpPr>
        <p:spPr>
          <a:xfrm>
            <a:off x="6401975" y="364525"/>
            <a:ext cx="5790000" cy="6375300"/>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p:nvPr/>
        </p:nvSpPr>
        <p:spPr>
          <a:xfrm>
            <a:off x="3852909" y="3276599"/>
            <a:ext cx="4749553" cy="2395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41"/>
          <p:cNvSpPr/>
          <p:nvPr/>
        </p:nvSpPr>
        <p:spPr>
          <a:xfrm>
            <a:off x="-13500" y="325200"/>
            <a:ext cx="6109500" cy="6397800"/>
          </a:xfrm>
          <a:prstGeom prst="rect">
            <a:avLst/>
          </a:prstGeom>
          <a:blipFill rotWithShape="1">
            <a:blip r:embed="rId3">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41"/>
          <p:cNvSpPr/>
          <p:nvPr/>
        </p:nvSpPr>
        <p:spPr>
          <a:xfrm>
            <a:off x="6082500" y="325200"/>
            <a:ext cx="6109500" cy="6397800"/>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42"/>
          <p:cNvPicPr preferRelativeResize="0"/>
          <p:nvPr/>
        </p:nvPicPr>
        <p:blipFill rotWithShape="1">
          <a:blip r:embed="rId3">
            <a:alphaModFix/>
          </a:blip>
          <a:srcRect b="0" l="0" r="0" t="0"/>
          <a:stretch/>
        </p:blipFill>
        <p:spPr>
          <a:xfrm>
            <a:off x="2424716" y="1503379"/>
            <a:ext cx="6934200" cy="4213842"/>
          </a:xfrm>
          <a:prstGeom prst="rect">
            <a:avLst/>
          </a:prstGeom>
          <a:noFill/>
          <a:ln>
            <a:noFill/>
          </a:ln>
        </p:spPr>
      </p:pic>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0"/>
          <p:cNvSpPr txBox="1"/>
          <p:nvPr>
            <p:ph idx="1" type="body"/>
          </p:nvPr>
        </p:nvSpPr>
        <p:spPr>
          <a:xfrm>
            <a:off x="309401" y="306692"/>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lang="en-US"/>
              <a:t>INTRODUCTION</a:t>
            </a:r>
            <a:endParaRPr/>
          </a:p>
        </p:txBody>
      </p:sp>
      <p:sp>
        <p:nvSpPr>
          <p:cNvPr id="99" name="Google Shape;99;p10"/>
          <p:cNvSpPr txBox="1"/>
          <p:nvPr/>
        </p:nvSpPr>
        <p:spPr>
          <a:xfrm>
            <a:off x="5609715" y="4516542"/>
            <a:ext cx="5906372" cy="1938992"/>
          </a:xfrm>
          <a:prstGeom prst="rect">
            <a:avLst/>
          </a:prstGeom>
          <a:noFill/>
          <a:ln>
            <a:noFill/>
          </a:ln>
        </p:spPr>
        <p:txBody>
          <a:bodyPr anchorCtr="0" anchor="t" bIns="0" lIns="36000" spcFirstLastPara="1" rIns="36000" wrap="square" tIns="0">
            <a:noAutofit/>
          </a:bodyPr>
          <a:lstStyle/>
          <a:p>
            <a:pPr indent="-285750" lvl="0" marL="285750" marR="0" rtl="0" algn="just">
              <a:spcBef>
                <a:spcPts val="0"/>
              </a:spcBef>
              <a:spcAft>
                <a:spcPts val="0"/>
              </a:spcAft>
              <a:buClr>
                <a:schemeClr val="dk1"/>
              </a:buClr>
              <a:buSzPts val="1800"/>
              <a:buFont typeface="Noto Sans Symbols"/>
              <a:buChar char="❖"/>
            </a:pPr>
            <a:r>
              <a:rPr b="1" i="1" lang="en-US" sz="1800">
                <a:solidFill>
                  <a:schemeClr val="dk1"/>
                </a:solidFill>
                <a:latin typeface="Arial"/>
                <a:ea typeface="Arial"/>
                <a:cs typeface="Arial"/>
                <a:sym typeface="Arial"/>
              </a:rPr>
              <a:t>The matric used to measure the similarity between images is probably the most important thing in building image similarity models. While there are different metrics one can use to define the similarity, the most popular ones are </a:t>
            </a:r>
            <a:r>
              <a:rPr b="1" i="1" lang="en-US" sz="1800" u="sng">
                <a:solidFill>
                  <a:schemeClr val="hlink"/>
                </a:solidFill>
                <a:latin typeface="Arial"/>
                <a:ea typeface="Arial"/>
                <a:cs typeface="Arial"/>
                <a:sym typeface="Arial"/>
                <a:hlinkClick r:id="rId3"/>
              </a:rPr>
              <a:t>L1-norm</a:t>
            </a:r>
            <a:r>
              <a:rPr b="1" i="1" lang="en-US" sz="1800">
                <a:solidFill>
                  <a:schemeClr val="dk1"/>
                </a:solidFill>
                <a:latin typeface="Arial"/>
                <a:ea typeface="Arial"/>
                <a:cs typeface="Arial"/>
                <a:sym typeface="Arial"/>
              </a:rPr>
              <a:t> (also known as Manhattan distance) and </a:t>
            </a:r>
            <a:r>
              <a:rPr b="1" i="1" lang="en-US" sz="1800" u="sng">
                <a:solidFill>
                  <a:schemeClr val="hlink"/>
                </a:solidFill>
                <a:latin typeface="Arial"/>
                <a:ea typeface="Arial"/>
                <a:cs typeface="Arial"/>
                <a:sym typeface="Arial"/>
                <a:hlinkClick r:id="rId4"/>
              </a:rPr>
              <a:t>L2 norm</a:t>
            </a:r>
            <a:r>
              <a:rPr b="1" i="1" lang="en-US" sz="1800">
                <a:solidFill>
                  <a:schemeClr val="dk1"/>
                </a:solidFill>
                <a:latin typeface="Arial"/>
                <a:ea typeface="Arial"/>
                <a:cs typeface="Arial"/>
                <a:sym typeface="Arial"/>
              </a:rPr>
              <a:t>( also known as Euclidean distance).</a:t>
            </a:r>
            <a:endParaRPr b="1" i="1" sz="2800">
              <a:solidFill>
                <a:srgbClr val="0C0C0C"/>
              </a:solidFill>
              <a:latin typeface="Arial Black"/>
              <a:ea typeface="Arial Black"/>
              <a:cs typeface="Arial Black"/>
              <a:sym typeface="Arial Black"/>
            </a:endParaRPr>
          </a:p>
        </p:txBody>
      </p:sp>
      <p:sp>
        <p:nvSpPr>
          <p:cNvPr id="100" name="Google Shape;100;p10"/>
          <p:cNvSpPr txBox="1"/>
          <p:nvPr/>
        </p:nvSpPr>
        <p:spPr>
          <a:xfrm>
            <a:off x="810138" y="1539704"/>
            <a:ext cx="4413269" cy="92333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Our project is on find similarity in images using AI algorithm. </a:t>
            </a:r>
            <a:endParaRPr b="1" i="1" sz="1800">
              <a:solidFill>
                <a:schemeClr val="dk1"/>
              </a:solidFill>
              <a:latin typeface="Arial"/>
              <a:ea typeface="Arial"/>
              <a:cs typeface="Arial"/>
              <a:sym typeface="Arial"/>
            </a:endParaRPr>
          </a:p>
          <a:p>
            <a:pPr indent="0" lvl="0" marL="0" marR="0" rtl="0" algn="l">
              <a:spcBef>
                <a:spcPts val="0"/>
              </a:spcBef>
              <a:spcAft>
                <a:spcPts val="0"/>
              </a:spcAft>
              <a:buNone/>
            </a:pPr>
            <a:r>
              <a:t/>
            </a:r>
            <a:endParaRPr b="1" i="1" sz="1800">
              <a:solidFill>
                <a:schemeClr val="dk1"/>
              </a:solidFill>
              <a:latin typeface="Arial"/>
              <a:ea typeface="Arial"/>
              <a:cs typeface="Arial"/>
              <a:sym typeface="Arial"/>
            </a:endParaRPr>
          </a:p>
        </p:txBody>
      </p:sp>
      <p:pic>
        <p:nvPicPr>
          <p:cNvPr id="101" name="Google Shape;101;p10"/>
          <p:cNvPicPr preferRelativeResize="0"/>
          <p:nvPr/>
        </p:nvPicPr>
        <p:blipFill rotWithShape="1">
          <a:blip r:embed="rId5">
            <a:alphaModFix/>
          </a:blip>
          <a:srcRect b="0" l="0" r="0" t="0"/>
          <a:stretch/>
        </p:blipFill>
        <p:spPr>
          <a:xfrm>
            <a:off x="675913" y="2803123"/>
            <a:ext cx="4151151" cy="3546692"/>
          </a:xfrm>
          <a:prstGeom prst="rect">
            <a:avLst/>
          </a:prstGeom>
          <a:noFill/>
          <a:ln cap="sq" cmpd="thickThin" w="228600">
            <a:solidFill>
              <a:srgbClr val="000000"/>
            </a:solidFill>
            <a:prstDash val="solid"/>
            <a:miter lim="800000"/>
            <a:headEnd len="sm" w="sm" type="none"/>
            <a:tailEnd len="sm" w="sm" type="none"/>
          </a:ln>
        </p:spPr>
      </p:pic>
      <p:sp>
        <p:nvSpPr>
          <p:cNvPr id="102" name="Google Shape;102;p10"/>
          <p:cNvSpPr txBox="1"/>
          <p:nvPr/>
        </p:nvSpPr>
        <p:spPr>
          <a:xfrm>
            <a:off x="5503183" y="1371962"/>
            <a:ext cx="6507147" cy="2862322"/>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dk1"/>
              </a:buClr>
              <a:buSzPts val="1800"/>
              <a:buFont typeface="Noto Sans Symbols"/>
              <a:buChar char="❖"/>
            </a:pPr>
            <a:r>
              <a:rPr b="1" i="1" lang="en-US" sz="1800">
                <a:solidFill>
                  <a:schemeClr val="dk1"/>
                </a:solidFill>
                <a:latin typeface="Arial"/>
                <a:ea typeface="Arial"/>
                <a:cs typeface="Arial"/>
                <a:sym typeface="Arial"/>
              </a:rPr>
              <a:t>Image similarity detection is used to quantify the degree of visual and semantic similarity of the images.</a:t>
            </a:r>
            <a:endParaRPr/>
          </a:p>
          <a:p>
            <a:pPr indent="-171450" lvl="0" marL="285750" marR="0" rtl="0" algn="just">
              <a:spcBef>
                <a:spcPts val="0"/>
              </a:spcBef>
              <a:spcAft>
                <a:spcPts val="0"/>
              </a:spcAft>
              <a:buClr>
                <a:schemeClr val="dk1"/>
              </a:buClr>
              <a:buSzPts val="1800"/>
              <a:buFont typeface="Noto Sans Symbols"/>
              <a:buNone/>
            </a:pPr>
            <a:r>
              <a:t/>
            </a:r>
            <a:endParaRPr b="1" i="1" sz="1800">
              <a:solidFill>
                <a:schemeClr val="dk1"/>
              </a:solidFill>
              <a:latin typeface="Arial"/>
              <a:ea typeface="Arial"/>
              <a:cs typeface="Arial"/>
              <a:sym typeface="Arial"/>
            </a:endParaRPr>
          </a:p>
          <a:p>
            <a:pPr indent="-171450" lvl="0" marL="285750" marR="0" rtl="0" algn="just">
              <a:spcBef>
                <a:spcPts val="0"/>
              </a:spcBef>
              <a:spcAft>
                <a:spcPts val="0"/>
              </a:spcAft>
              <a:buClr>
                <a:schemeClr val="dk1"/>
              </a:buClr>
              <a:buSzPts val="1800"/>
              <a:buFont typeface="Noto Sans Symbols"/>
              <a:buNone/>
            </a:pPr>
            <a:r>
              <a:t/>
            </a:r>
            <a:endParaRPr b="1" i="1" sz="18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Noto Sans Symbols"/>
              <a:buChar char="❖"/>
            </a:pPr>
            <a:r>
              <a:rPr b="1" i="1" lang="en-US" sz="1800">
                <a:solidFill>
                  <a:schemeClr val="dk1"/>
                </a:solidFill>
                <a:latin typeface="Arial"/>
                <a:ea typeface="Arial"/>
                <a:cs typeface="Arial"/>
                <a:sym typeface="Arial"/>
              </a:rPr>
              <a:t>Duplicate product detection, image clustering, visual search, and recommendation tasks are performed with this technology in modern applications.</a:t>
            </a:r>
            <a:endParaRPr/>
          </a:p>
          <a:p>
            <a:pPr indent="0" lvl="0" marL="0" marR="0" rtl="0" algn="just">
              <a:spcBef>
                <a:spcPts val="0"/>
              </a:spcBef>
              <a:spcAft>
                <a:spcPts val="0"/>
              </a:spcAft>
              <a:buNone/>
            </a:pPr>
            <a:r>
              <a:rPr b="1" i="1" lang="en-US" sz="1800">
                <a:solidFill>
                  <a:schemeClr val="dk1"/>
                </a:solidFill>
                <a:latin typeface="Arial"/>
                <a:ea typeface="Arial"/>
                <a:cs typeface="Arial"/>
                <a:sym typeface="Arial"/>
              </a:rPr>
              <a:t>   </a:t>
            </a:r>
            <a:endParaRPr/>
          </a:p>
          <a:p>
            <a:pPr indent="0" lvl="0" marL="0" marR="0" rtl="0" algn="just">
              <a:spcBef>
                <a:spcPts val="0"/>
              </a:spcBef>
              <a:spcAft>
                <a:spcPts val="0"/>
              </a:spcAft>
              <a:buNone/>
            </a:pPr>
            <a:r>
              <a:rPr b="1" i="1" lang="en-US" sz="1800">
                <a:solidFill>
                  <a:schemeClr val="dk1"/>
                </a:solidFill>
                <a:latin typeface="Arial"/>
                <a:ea typeface="Arial"/>
                <a:cs typeface="Arial"/>
                <a:sym typeface="Arial"/>
              </a:rPr>
              <a:t>    Example-“The future of search will be about pictures            </a:t>
            </a:r>
            <a:r>
              <a:rPr b="1" i="1" lang="en-US" sz="1800">
                <a:solidFill>
                  <a:schemeClr val="lt1"/>
                </a:solidFill>
                <a:latin typeface="Arial"/>
                <a:ea typeface="Arial"/>
                <a:cs typeface="Arial"/>
                <a:sym typeface="Arial"/>
              </a:rPr>
              <a:t>…</a:t>
            </a:r>
            <a:r>
              <a:rPr b="1" i="1" lang="en-US" sz="1800">
                <a:solidFill>
                  <a:schemeClr val="dk1"/>
                </a:solidFill>
                <a:latin typeface="Arial"/>
                <a:ea typeface="Arial"/>
                <a:cs typeface="Arial"/>
                <a:sym typeface="Arial"/>
              </a:rPr>
              <a:t>rather than keywords.” </a:t>
            </a:r>
            <a:endParaRP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3">
            <a:alphaModFix/>
          </a:blip>
          <a:srcRect b="0" l="0" r="0" t="0"/>
          <a:stretch/>
        </p:blipFill>
        <p:spPr>
          <a:xfrm>
            <a:off x="3815194" y="3620716"/>
            <a:ext cx="2918981" cy="2983284"/>
          </a:xfrm>
          <a:prstGeom prst="rect">
            <a:avLst/>
          </a:prstGeom>
          <a:noFill/>
          <a:ln>
            <a:noFill/>
          </a:ln>
        </p:spPr>
      </p:pic>
      <p:pic>
        <p:nvPicPr>
          <p:cNvPr id="108" name="Google Shape;108;p11"/>
          <p:cNvPicPr preferRelativeResize="0"/>
          <p:nvPr/>
        </p:nvPicPr>
        <p:blipFill rotWithShape="1">
          <a:blip r:embed="rId4">
            <a:alphaModFix/>
          </a:blip>
          <a:srcRect b="0" l="0" r="0" t="0"/>
          <a:stretch/>
        </p:blipFill>
        <p:spPr>
          <a:xfrm>
            <a:off x="3759198" y="288929"/>
            <a:ext cx="2974975" cy="3338266"/>
          </a:xfrm>
          <a:prstGeom prst="rect">
            <a:avLst/>
          </a:prstGeom>
          <a:noFill/>
          <a:ln>
            <a:noFill/>
          </a:ln>
        </p:spPr>
      </p:pic>
      <p:pic>
        <p:nvPicPr>
          <p:cNvPr id="109" name="Google Shape;109;p11"/>
          <p:cNvPicPr preferRelativeResize="0"/>
          <p:nvPr/>
        </p:nvPicPr>
        <p:blipFill rotWithShape="1">
          <a:blip r:embed="rId5">
            <a:alphaModFix/>
          </a:blip>
          <a:srcRect b="0" l="0" r="0" t="0"/>
          <a:stretch/>
        </p:blipFill>
        <p:spPr>
          <a:xfrm>
            <a:off x="6734175" y="282450"/>
            <a:ext cx="5216525" cy="6321550"/>
          </a:xfrm>
          <a:prstGeom prst="rect">
            <a:avLst/>
          </a:prstGeom>
          <a:noFill/>
          <a:ln>
            <a:noFill/>
          </a:ln>
        </p:spPr>
      </p:pic>
      <p:sp>
        <p:nvSpPr>
          <p:cNvPr id="110" name="Google Shape;110;p11"/>
          <p:cNvSpPr txBox="1"/>
          <p:nvPr/>
        </p:nvSpPr>
        <p:spPr>
          <a:xfrm>
            <a:off x="317500" y="288929"/>
            <a:ext cx="3441700" cy="400110"/>
          </a:xfrm>
          <a:prstGeom prst="rect">
            <a:avLst/>
          </a:prstGeom>
          <a:gradFill>
            <a:gsLst>
              <a:gs pos="0">
                <a:srgbClr val="57947C"/>
              </a:gs>
              <a:gs pos="50000">
                <a:srgbClr val="358A6B"/>
              </a:gs>
              <a:gs pos="100000">
                <a:srgbClr val="2B7D5E"/>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262626"/>
                </a:solidFill>
                <a:latin typeface="Arial"/>
                <a:ea typeface="Arial"/>
                <a:cs typeface="Arial"/>
                <a:sym typeface="Arial"/>
              </a:rPr>
              <a:t>MANHATTAN  AREA( L1)               </a:t>
            </a:r>
            <a:endParaRPr sz="2000">
              <a:solidFill>
                <a:srgbClr val="262626"/>
              </a:solidFill>
              <a:latin typeface="Arial"/>
              <a:ea typeface="Arial"/>
              <a:cs typeface="Arial"/>
              <a:sym typeface="Arial"/>
            </a:endParaRPr>
          </a:p>
        </p:txBody>
      </p:sp>
      <p:sp>
        <p:nvSpPr>
          <p:cNvPr id="111" name="Google Shape;111;p11"/>
          <p:cNvSpPr/>
          <p:nvPr/>
        </p:nvSpPr>
        <p:spPr>
          <a:xfrm>
            <a:off x="345497" y="4198153"/>
            <a:ext cx="3441697" cy="400110"/>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262626"/>
                </a:solidFill>
                <a:latin typeface="Arial"/>
                <a:ea typeface="Arial"/>
                <a:cs typeface="Arial"/>
                <a:sym typeface="Arial"/>
              </a:rPr>
              <a:t>EUCLIDEAN   AREA ( L2 )</a:t>
            </a:r>
            <a:endParaRPr sz="2000">
              <a:solidFill>
                <a:srgbClr val="262626"/>
              </a:solidFill>
              <a:latin typeface="Arial"/>
              <a:ea typeface="Arial"/>
              <a:cs typeface="Arial"/>
              <a:sym typeface="Arial"/>
            </a:endParaRPr>
          </a:p>
        </p:txBody>
      </p:sp>
      <p:sp>
        <p:nvSpPr>
          <p:cNvPr id="112" name="Google Shape;112;p11"/>
          <p:cNvSpPr txBox="1"/>
          <p:nvPr/>
        </p:nvSpPr>
        <p:spPr>
          <a:xfrm>
            <a:off x="317498" y="710721"/>
            <a:ext cx="3441700" cy="3416320"/>
          </a:xfrm>
          <a:prstGeom prst="rect">
            <a:avLst/>
          </a:prstGeom>
          <a:solidFill>
            <a:schemeClr val="accent1"/>
          </a:solidFill>
          <a:ln cap="flat" cmpd="sng" w="12700">
            <a:solidFill>
              <a:srgbClr val="1B48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lt1"/>
                </a:solidFill>
                <a:latin typeface="Arial"/>
                <a:ea typeface="Arial"/>
                <a:cs typeface="Arial"/>
                <a:sym typeface="Arial"/>
              </a:rPr>
              <a:t>Also known as Manhattan Distance or Taxicab norm. L1 Norm is the sum of the magnitudes of the vectors in a space. It is the most natural way of measure distance between vectors, that is the sum of absolute difference of the components of the vectors. In this norm, all the components of the vector are weighted equally.</a:t>
            </a:r>
            <a:endParaRPr/>
          </a:p>
        </p:txBody>
      </p:sp>
      <p:sp>
        <p:nvSpPr>
          <p:cNvPr id="113" name="Google Shape;113;p11"/>
          <p:cNvSpPr txBox="1"/>
          <p:nvPr/>
        </p:nvSpPr>
        <p:spPr>
          <a:xfrm>
            <a:off x="364545" y="4597893"/>
            <a:ext cx="3394653" cy="1200329"/>
          </a:xfrm>
          <a:prstGeom prst="rect">
            <a:avLst/>
          </a:prstGeom>
          <a:solidFill>
            <a:schemeClr val="accent1"/>
          </a:solidFill>
          <a:ln cap="flat" cmpd="sng" w="12700">
            <a:solidFill>
              <a:schemeClr val="accent6"/>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lt1"/>
                </a:solidFill>
                <a:latin typeface="Arial"/>
                <a:ea typeface="Arial"/>
                <a:cs typeface="Arial"/>
                <a:sym typeface="Arial"/>
              </a:rPr>
              <a:t>Is the most popular norm, also known as the Euclidean norm. It is the shortest distance to go from one point to another.</a:t>
            </a:r>
            <a:endParaRPr sz="1800">
              <a:solidFill>
                <a:schemeClr val="lt1"/>
              </a:solidFill>
              <a:latin typeface="Arial"/>
              <a:ea typeface="Arial"/>
              <a:cs typeface="Arial"/>
              <a:sym typeface="Arial"/>
            </a:endParaRPr>
          </a:p>
        </p:txBody>
      </p:sp>
      <p:cxnSp>
        <p:nvCxnSpPr>
          <p:cNvPr id="114" name="Google Shape;114;p11"/>
          <p:cNvCxnSpPr/>
          <p:nvPr/>
        </p:nvCxnSpPr>
        <p:spPr>
          <a:xfrm>
            <a:off x="6734175" y="282450"/>
            <a:ext cx="0" cy="6321550"/>
          </a:xfrm>
          <a:prstGeom prst="straightConnector1">
            <a:avLst/>
          </a:prstGeom>
          <a:noFill/>
          <a:ln cap="flat" cmpd="sng" w="9525">
            <a:solidFill>
              <a:schemeClr val="accent1"/>
            </a:solidFill>
            <a:prstDash val="solid"/>
            <a:miter lim="800000"/>
            <a:headEnd len="sm" w="sm" type="none"/>
            <a:tailEnd len="sm" w="sm" type="none"/>
          </a:ln>
        </p:spPr>
      </p:cxnSp>
      <p:cxnSp>
        <p:nvCxnSpPr>
          <p:cNvPr id="115" name="Google Shape;115;p11"/>
          <p:cNvCxnSpPr/>
          <p:nvPr/>
        </p:nvCxnSpPr>
        <p:spPr>
          <a:xfrm flipH="1" rot="10800000">
            <a:off x="3787193" y="3666820"/>
            <a:ext cx="2918981" cy="381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2"/>
          <p:cNvSpPr txBox="1"/>
          <p:nvPr>
            <p:ph idx="1" type="body"/>
          </p:nvPr>
        </p:nvSpPr>
        <p:spPr>
          <a:xfrm>
            <a:off x="-667071" y="3014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None/>
            </a:pPr>
            <a:r>
              <a:rPr b="1" lang="en-US" sz="4400"/>
              <a:t>PRINCIPLE OF SCSIFT ALGORITHM</a:t>
            </a:r>
            <a:endParaRPr/>
          </a:p>
        </p:txBody>
      </p:sp>
      <p:pic>
        <p:nvPicPr>
          <p:cNvPr id="121" name="Google Shape;121;p12"/>
          <p:cNvPicPr preferRelativeResize="0"/>
          <p:nvPr/>
        </p:nvPicPr>
        <p:blipFill rotWithShape="1">
          <a:blip r:embed="rId3">
            <a:alphaModFix/>
          </a:blip>
          <a:srcRect b="0" l="0" r="0" t="0"/>
          <a:stretch/>
        </p:blipFill>
        <p:spPr>
          <a:xfrm>
            <a:off x="558799" y="1897574"/>
            <a:ext cx="4197353" cy="2422688"/>
          </a:xfrm>
          <a:prstGeom prst="rect">
            <a:avLst/>
          </a:prstGeom>
          <a:noFill/>
          <a:ln>
            <a:noFill/>
          </a:ln>
        </p:spPr>
      </p:pic>
      <p:pic>
        <p:nvPicPr>
          <p:cNvPr id="122" name="Google Shape;122;p12"/>
          <p:cNvPicPr preferRelativeResize="0"/>
          <p:nvPr/>
        </p:nvPicPr>
        <p:blipFill rotWithShape="1">
          <a:blip r:embed="rId4">
            <a:alphaModFix/>
          </a:blip>
          <a:srcRect b="0" l="0" r="0" t="0"/>
          <a:stretch/>
        </p:blipFill>
        <p:spPr>
          <a:xfrm>
            <a:off x="558798" y="4320262"/>
            <a:ext cx="4197353" cy="2422687"/>
          </a:xfrm>
          <a:prstGeom prst="rect">
            <a:avLst/>
          </a:prstGeom>
          <a:noFill/>
          <a:ln>
            <a:noFill/>
          </a:ln>
        </p:spPr>
      </p:pic>
      <p:pic>
        <p:nvPicPr>
          <p:cNvPr id="123" name="Google Shape;123;p12"/>
          <p:cNvPicPr preferRelativeResize="0"/>
          <p:nvPr/>
        </p:nvPicPr>
        <p:blipFill rotWithShape="1">
          <a:blip r:embed="rId5">
            <a:alphaModFix/>
          </a:blip>
          <a:srcRect b="0" l="0" r="0" t="0"/>
          <a:stretch/>
        </p:blipFill>
        <p:spPr>
          <a:xfrm>
            <a:off x="6248400" y="2023068"/>
            <a:ext cx="5422900" cy="4594387"/>
          </a:xfrm>
          <a:prstGeom prst="rect">
            <a:avLst/>
          </a:prstGeom>
          <a:noFill/>
          <a:ln>
            <a:noFill/>
          </a:ln>
        </p:spPr>
      </p:pic>
      <p:sp>
        <p:nvSpPr>
          <p:cNvPr id="124" name="Google Shape;124;p12"/>
          <p:cNvSpPr txBox="1"/>
          <p:nvPr/>
        </p:nvSpPr>
        <p:spPr>
          <a:xfrm>
            <a:off x="304800" y="974244"/>
            <a:ext cx="11595100" cy="923330"/>
          </a:xfrm>
          <a:prstGeom prst="rect">
            <a:avLst/>
          </a:prstGeom>
          <a:solidFill>
            <a:srgbClr val="2A7363"/>
          </a:solidFill>
          <a:ln cap="flat" cmpd="sng" w="12700">
            <a:solidFill>
              <a:srgbClr val="96A1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i="1" lang="en-US" sz="1800">
                <a:solidFill>
                  <a:schemeClr val="lt1"/>
                </a:solidFill>
                <a:latin typeface="Arial"/>
                <a:ea typeface="Arial"/>
                <a:cs typeface="Arial"/>
                <a:sym typeface="Arial"/>
              </a:rPr>
              <a:t>The implementation of image similarity acceleration detection algorithm based on sparse coding is mainly divided into three subprocesses: sparse dictionary learning algorithm, query image offline sparse coding algorithm, and real-time matching algorithm of images.</a:t>
            </a:r>
            <a:endParaRPr/>
          </a:p>
        </p:txBody>
      </p:sp>
      <p:cxnSp>
        <p:nvCxnSpPr>
          <p:cNvPr id="125" name="Google Shape;125;p12"/>
          <p:cNvCxnSpPr/>
          <p:nvPr/>
        </p:nvCxnSpPr>
        <p:spPr>
          <a:xfrm>
            <a:off x="4756152" y="2946400"/>
            <a:ext cx="1492248" cy="431800"/>
          </a:xfrm>
          <a:prstGeom prst="straightConnector1">
            <a:avLst/>
          </a:prstGeom>
          <a:noFill/>
          <a:ln cap="flat" cmpd="sng" w="9525">
            <a:solidFill>
              <a:schemeClr val="accent1"/>
            </a:solidFill>
            <a:prstDash val="solid"/>
            <a:miter lim="800000"/>
            <a:headEnd len="sm" w="sm" type="none"/>
            <a:tailEnd len="med" w="med" type="stealth"/>
          </a:ln>
        </p:spPr>
      </p:cxnSp>
      <p:cxnSp>
        <p:nvCxnSpPr>
          <p:cNvPr id="126" name="Google Shape;126;p12"/>
          <p:cNvCxnSpPr/>
          <p:nvPr/>
        </p:nvCxnSpPr>
        <p:spPr>
          <a:xfrm flipH="1" rot="10800000">
            <a:off x="4756152" y="4604127"/>
            <a:ext cx="1492248" cy="437773"/>
          </a:xfrm>
          <a:prstGeom prst="straightConnector1">
            <a:avLst/>
          </a:prstGeom>
          <a:noFill/>
          <a:ln cap="flat" cmpd="sng" w="9525">
            <a:solidFill>
              <a:schemeClr val="accent1"/>
            </a:solidFill>
            <a:prstDash val="solid"/>
            <a:miter lim="800000"/>
            <a:headEnd len="sm" w="sm" type="none"/>
            <a:tailEnd len="med" w="med" type="stealth"/>
          </a:ln>
        </p:spPr>
      </p:cxn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txBox="1"/>
          <p:nvPr/>
        </p:nvSpPr>
        <p:spPr>
          <a:xfrm>
            <a:off x="333374" y="304800"/>
            <a:ext cx="11553825"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4400">
                <a:solidFill>
                  <a:schemeClr val="lt1"/>
                </a:solidFill>
                <a:latin typeface="Arial"/>
                <a:ea typeface="Arial"/>
                <a:cs typeface="Arial"/>
                <a:sym typeface="Arial"/>
              </a:rPr>
              <a:t>WE ARE MAKING SIMILARITY MODEL</a:t>
            </a:r>
            <a:endParaRPr b="1" i="1" sz="4400">
              <a:solidFill>
                <a:schemeClr val="lt1"/>
              </a:solidFill>
              <a:latin typeface="Arial"/>
              <a:ea typeface="Arial"/>
              <a:cs typeface="Arial"/>
              <a:sym typeface="Arial"/>
            </a:endParaRPr>
          </a:p>
        </p:txBody>
      </p:sp>
      <p:sp>
        <p:nvSpPr>
          <p:cNvPr id="132" name="Google Shape;132;p13"/>
          <p:cNvSpPr txBox="1"/>
          <p:nvPr/>
        </p:nvSpPr>
        <p:spPr>
          <a:xfrm>
            <a:off x="591753" y="2135357"/>
            <a:ext cx="5285266" cy="34163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chemeClr val="dk1"/>
                </a:solidFill>
                <a:latin typeface="Arial"/>
                <a:ea typeface="Arial"/>
                <a:cs typeface="Arial"/>
                <a:sym typeface="Arial"/>
              </a:rPr>
              <a:t>Initially, image similarity models considered category-level image similarity.</a:t>
            </a:r>
            <a:endParaRPr/>
          </a:p>
          <a:p>
            <a:pPr indent="0" lvl="0" marL="0" marR="0" rtl="0" algn="just">
              <a:spcBef>
                <a:spcPts val="0"/>
              </a:spcBef>
              <a:spcAft>
                <a:spcPts val="0"/>
              </a:spcAft>
              <a:buNone/>
            </a:pPr>
            <a:r>
              <a:t/>
            </a:r>
            <a:endParaRPr b="1" sz="1800">
              <a:solidFill>
                <a:schemeClr val="dk1"/>
              </a:solidFill>
              <a:latin typeface="Arial"/>
              <a:ea typeface="Arial"/>
              <a:cs typeface="Arial"/>
              <a:sym typeface="Arial"/>
            </a:endParaRPr>
          </a:p>
          <a:p>
            <a:pPr indent="0" lvl="0" marL="0" marR="0" rtl="0" algn="just">
              <a:spcBef>
                <a:spcPts val="0"/>
              </a:spcBef>
              <a:spcAft>
                <a:spcPts val="0"/>
              </a:spcAft>
              <a:buNone/>
            </a:pPr>
            <a:r>
              <a:rPr b="1" lang="en-US" sz="1800">
                <a:solidFill>
                  <a:schemeClr val="dk1"/>
                </a:solidFill>
                <a:latin typeface="Arial"/>
                <a:ea typeface="Arial"/>
                <a:cs typeface="Arial"/>
                <a:sym typeface="Arial"/>
              </a:rPr>
              <a:t> For example, two images are considered similar as long as they belong to the same category. This category-level image similarity is not sufficient for the search-by-example image search application. Search by query image requires the distinction of differences between images within the same category- to Recognized the fine grained differences in the similar images.</a:t>
            </a:r>
            <a:endParaRPr b="1" sz="1800">
              <a:solidFill>
                <a:schemeClr val="dk1"/>
              </a:solidFill>
              <a:latin typeface="Arial"/>
              <a:ea typeface="Arial"/>
              <a:cs typeface="Arial"/>
              <a:sym typeface="Arial"/>
            </a:endParaRPr>
          </a:p>
        </p:txBody>
      </p:sp>
      <p:pic>
        <p:nvPicPr>
          <p:cNvPr id="133" name="Google Shape;133;p13"/>
          <p:cNvPicPr preferRelativeResize="0"/>
          <p:nvPr/>
        </p:nvPicPr>
        <p:blipFill rotWithShape="1">
          <a:blip r:embed="rId3">
            <a:alphaModFix/>
          </a:blip>
          <a:srcRect b="0" l="0" r="0" t="0"/>
          <a:stretch/>
        </p:blipFill>
        <p:spPr>
          <a:xfrm>
            <a:off x="6924583" y="1815346"/>
            <a:ext cx="4572091" cy="409015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p:nvPr/>
        </p:nvSpPr>
        <p:spPr>
          <a:xfrm>
            <a:off x="685801" y="1316121"/>
            <a:ext cx="11210925" cy="620459"/>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14"/>
          <p:cNvSpPr txBox="1"/>
          <p:nvPr>
            <p:ph idx="1" type="body"/>
          </p:nvPr>
        </p:nvSpPr>
        <p:spPr>
          <a:xfrm>
            <a:off x="309401" y="258272"/>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None/>
            </a:pPr>
            <a:r>
              <a:rPr lang="en-US" sz="4800">
                <a:latin typeface="Algerian"/>
                <a:ea typeface="Algerian"/>
                <a:cs typeface="Algerian"/>
                <a:sym typeface="Algerian"/>
              </a:rPr>
              <a:t>PROPOSED SYSTEM</a:t>
            </a:r>
            <a:endParaRPr/>
          </a:p>
        </p:txBody>
      </p:sp>
      <p:sp>
        <p:nvSpPr>
          <p:cNvPr id="140" name="Google Shape;140;p14"/>
          <p:cNvSpPr/>
          <p:nvPr/>
        </p:nvSpPr>
        <p:spPr>
          <a:xfrm>
            <a:off x="4637315" y="1281559"/>
            <a:ext cx="2557463" cy="872792"/>
          </a:xfrm>
          <a:prstGeom prst="roundRect">
            <a:avLst>
              <a:gd fmla="val 16667" name="adj"/>
            </a:avLst>
          </a:prstGeom>
          <a:blipFill rotWithShape="1">
            <a:blip r:embed="rId3">
              <a:alphaModFix/>
            </a:blip>
            <a:stretch>
              <a:fillRect b="0" l="0" r="0" t="0"/>
            </a:stretch>
          </a:blip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5F8D9"/>
                </a:solidFill>
                <a:latin typeface="Arial"/>
                <a:ea typeface="Arial"/>
                <a:cs typeface="Arial"/>
                <a:sym typeface="Arial"/>
              </a:rPr>
              <a:t>PROCESS USER DATA </a:t>
            </a:r>
            <a:endParaRPr sz="2000">
              <a:solidFill>
                <a:srgbClr val="F5F8D9"/>
              </a:solidFill>
              <a:latin typeface="Arial"/>
              <a:ea typeface="Arial"/>
              <a:cs typeface="Arial"/>
              <a:sym typeface="Arial"/>
            </a:endParaRPr>
          </a:p>
        </p:txBody>
      </p:sp>
      <p:sp>
        <p:nvSpPr>
          <p:cNvPr id="141" name="Google Shape;141;p14"/>
          <p:cNvSpPr/>
          <p:nvPr/>
        </p:nvSpPr>
        <p:spPr>
          <a:xfrm>
            <a:off x="8553450" y="1281559"/>
            <a:ext cx="2362200" cy="872792"/>
          </a:xfrm>
          <a:prstGeom prst="roundRect">
            <a:avLst>
              <a:gd fmla="val 16667" name="adj"/>
            </a:avLst>
          </a:prstGeom>
          <a:blipFill rotWithShape="1">
            <a:blip r:embed="rId3">
              <a:alphaModFix/>
            </a:blip>
            <a:stretch>
              <a:fillRect b="0" l="0" r="0" t="0"/>
            </a:stretch>
          </a:blip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5F8D9"/>
                </a:solidFill>
                <a:latin typeface="Arial"/>
                <a:ea typeface="Arial"/>
                <a:cs typeface="Arial"/>
                <a:sym typeface="Arial"/>
              </a:rPr>
              <a:t>IMAGE SEARCH</a:t>
            </a:r>
            <a:endParaRPr sz="2000">
              <a:solidFill>
                <a:srgbClr val="F5F8D9"/>
              </a:solidFill>
              <a:latin typeface="Arial"/>
              <a:ea typeface="Arial"/>
              <a:cs typeface="Arial"/>
              <a:sym typeface="Arial"/>
            </a:endParaRPr>
          </a:p>
        </p:txBody>
      </p:sp>
      <p:sp>
        <p:nvSpPr>
          <p:cNvPr id="142" name="Google Shape;142;p14"/>
          <p:cNvSpPr/>
          <p:nvPr/>
        </p:nvSpPr>
        <p:spPr>
          <a:xfrm>
            <a:off x="1276350" y="1302453"/>
            <a:ext cx="2243931" cy="872792"/>
          </a:xfrm>
          <a:prstGeom prst="roundRect">
            <a:avLst>
              <a:gd fmla="val 16667" name="adj"/>
            </a:avLst>
          </a:prstGeom>
          <a:blipFill rotWithShape="1">
            <a:blip r:embed="rId3">
              <a:alphaModFix/>
            </a:blip>
            <a:stretch>
              <a:fillRect b="0" l="0" r="0" t="0"/>
            </a:stretch>
          </a:blip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5F8D9"/>
                </a:solidFill>
                <a:latin typeface="Arial"/>
                <a:ea typeface="Arial"/>
                <a:cs typeface="Arial"/>
                <a:sym typeface="Arial"/>
              </a:rPr>
              <a:t>COMPARING TWO IMAGES</a:t>
            </a:r>
            <a:endParaRPr sz="2000">
              <a:solidFill>
                <a:srgbClr val="F5F8D9"/>
              </a:solidFill>
              <a:latin typeface="Arial"/>
              <a:ea typeface="Arial"/>
              <a:cs typeface="Arial"/>
              <a:sym typeface="Arial"/>
            </a:endParaRPr>
          </a:p>
        </p:txBody>
      </p:sp>
      <p:sp>
        <p:nvSpPr>
          <p:cNvPr id="143" name="Google Shape;143;p14"/>
          <p:cNvSpPr/>
          <p:nvPr/>
        </p:nvSpPr>
        <p:spPr>
          <a:xfrm>
            <a:off x="2079001" y="2280518"/>
            <a:ext cx="319314" cy="268039"/>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14"/>
          <p:cNvSpPr/>
          <p:nvPr/>
        </p:nvSpPr>
        <p:spPr>
          <a:xfrm>
            <a:off x="5596732" y="2280517"/>
            <a:ext cx="319314" cy="268039"/>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14"/>
          <p:cNvSpPr/>
          <p:nvPr/>
        </p:nvSpPr>
        <p:spPr>
          <a:xfrm>
            <a:off x="9574893" y="2280517"/>
            <a:ext cx="319314" cy="268039"/>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14"/>
          <p:cNvSpPr/>
          <p:nvPr/>
        </p:nvSpPr>
        <p:spPr>
          <a:xfrm>
            <a:off x="494979" y="2577917"/>
            <a:ext cx="3676971"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rgbClr val="0C0C0C"/>
                </a:solidFill>
                <a:latin typeface="Arial"/>
                <a:ea typeface="Arial"/>
                <a:cs typeface="Arial"/>
                <a:sym typeface="Arial"/>
              </a:rPr>
              <a:t>The image similarity API processes two images and output a distance the two images are from each other. The distance value lets you know how visually similar the two images are a score of ‘0’ being identical. </a:t>
            </a:r>
            <a:endParaRPr/>
          </a:p>
          <a:p>
            <a:pPr indent="0" lvl="0" marL="0" marR="0" rtl="0" algn="l">
              <a:spcBef>
                <a:spcPts val="0"/>
              </a:spcBef>
              <a:spcAft>
                <a:spcPts val="0"/>
              </a:spcAft>
              <a:buNone/>
            </a:pPr>
            <a:r>
              <a:t/>
            </a:r>
            <a:endParaRPr b="1" i="1" sz="1800">
              <a:solidFill>
                <a:srgbClr val="0C0C0C"/>
              </a:solidFill>
              <a:latin typeface="Arial"/>
              <a:ea typeface="Arial"/>
              <a:cs typeface="Arial"/>
              <a:sym typeface="Arial"/>
            </a:endParaRPr>
          </a:p>
        </p:txBody>
      </p:sp>
      <p:sp>
        <p:nvSpPr>
          <p:cNvPr id="147" name="Google Shape;147;p14"/>
          <p:cNvSpPr/>
          <p:nvPr/>
        </p:nvSpPr>
        <p:spPr>
          <a:xfrm>
            <a:off x="4143900" y="2560552"/>
            <a:ext cx="38481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rgbClr val="0C0C0C"/>
                </a:solidFill>
                <a:latin typeface="Arial"/>
                <a:ea typeface="Arial"/>
                <a:cs typeface="Arial"/>
                <a:sym typeface="Arial"/>
              </a:rPr>
              <a:t>Going through dataset to find duplicates is painful. Let the image similarity algorithm do it for you! With the distance value , you can figure out the change in two images after a period of time or discover duplicates in your user data.</a:t>
            </a:r>
            <a:endParaRPr/>
          </a:p>
        </p:txBody>
      </p:sp>
      <p:sp>
        <p:nvSpPr>
          <p:cNvPr id="148" name="Google Shape;148;p14"/>
          <p:cNvSpPr/>
          <p:nvPr/>
        </p:nvSpPr>
        <p:spPr>
          <a:xfrm>
            <a:off x="8020052" y="2548556"/>
            <a:ext cx="4086223"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Arial"/>
                <a:ea typeface="Arial"/>
                <a:cs typeface="Arial"/>
                <a:sym typeface="Arial"/>
              </a:rPr>
              <a:t>Search by Image is a feature that uses reverse image search and allows users to search for related images just by uploading an image or image . App accomplishes this by analyzing the submitted picture and constructing a mathematical model of it using advanced algorithms.</a:t>
            </a:r>
            <a:endParaRPr b="1" i="1" sz="1800">
              <a:solidFill>
                <a:srgbClr val="0C0C0C"/>
              </a:solidFill>
              <a:latin typeface="Arial"/>
              <a:ea typeface="Arial"/>
              <a:cs typeface="Arial"/>
              <a:sym typeface="Arial"/>
            </a:endParaRPr>
          </a:p>
        </p:txBody>
      </p:sp>
      <p:sp>
        <p:nvSpPr>
          <p:cNvPr id="149" name="Google Shape;149;p14"/>
          <p:cNvSpPr/>
          <p:nvPr/>
        </p:nvSpPr>
        <p:spPr>
          <a:xfrm>
            <a:off x="4107102" y="5223305"/>
            <a:ext cx="3848100" cy="1609511"/>
          </a:xfrm>
          <a:prstGeom prst="rect">
            <a:avLst/>
          </a:prstGeom>
          <a:blipFill rotWithShape="1">
            <a:blip r:embed="rId4">
              <a:alphaModFix/>
            </a:blip>
            <a:stretch>
              <a:fillRect b="0" l="0" r="0" t="0"/>
            </a:stretch>
          </a:blip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14"/>
          <p:cNvSpPr/>
          <p:nvPr/>
        </p:nvSpPr>
        <p:spPr>
          <a:xfrm>
            <a:off x="5691121" y="4835135"/>
            <a:ext cx="319314" cy="268038"/>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14"/>
          <p:cNvSpPr/>
          <p:nvPr/>
        </p:nvSpPr>
        <p:spPr>
          <a:xfrm>
            <a:off x="9743849" y="5163240"/>
            <a:ext cx="319314" cy="268039"/>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14"/>
          <p:cNvSpPr/>
          <p:nvPr/>
        </p:nvSpPr>
        <p:spPr>
          <a:xfrm>
            <a:off x="2048522" y="4856880"/>
            <a:ext cx="319314" cy="268039"/>
          </a:xfrm>
          <a:prstGeom prst="downArrow">
            <a:avLst>
              <a:gd fmla="val 50000" name="adj1"/>
              <a:gd fmla="val 50000" name="adj2"/>
            </a:avLst>
          </a:prstGeom>
          <a:solidFill>
            <a:srgbClr val="FF0066"/>
          </a:solidFill>
          <a:ln cap="flat" cmpd="sng" w="12700">
            <a:solidFill>
              <a:srgbClr val="2A62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3" name="Google Shape;153;p14"/>
          <p:cNvPicPr preferRelativeResize="0"/>
          <p:nvPr/>
        </p:nvPicPr>
        <p:blipFill rotWithShape="1">
          <a:blip r:embed="rId5">
            <a:alphaModFix/>
          </a:blip>
          <a:srcRect b="0" l="0" r="0" t="0"/>
          <a:stretch/>
        </p:blipFill>
        <p:spPr>
          <a:xfrm>
            <a:off x="295274" y="5223305"/>
            <a:ext cx="3497844" cy="1609511"/>
          </a:xfrm>
          <a:prstGeom prst="rect">
            <a:avLst/>
          </a:prstGeom>
          <a:noFill/>
          <a:ln>
            <a:noFill/>
          </a:ln>
        </p:spPr>
      </p:pic>
      <p:pic>
        <p:nvPicPr>
          <p:cNvPr descr="E:\project1\similar_images.png" id="154" name="Google Shape;154;p14"/>
          <p:cNvPicPr preferRelativeResize="0"/>
          <p:nvPr/>
        </p:nvPicPr>
        <p:blipFill rotWithShape="1">
          <a:blip r:embed="rId6">
            <a:alphaModFix/>
          </a:blip>
          <a:srcRect b="0" l="0" r="0" t="0"/>
          <a:stretch/>
        </p:blipFill>
        <p:spPr>
          <a:xfrm>
            <a:off x="8390007" y="5460762"/>
            <a:ext cx="3212092" cy="1304062"/>
          </a:xfrm>
          <a:prstGeom prst="rect">
            <a:avLst/>
          </a:prstGeom>
          <a:noFill/>
          <a:ln>
            <a:noFill/>
          </a:ln>
        </p:spPr>
      </p:pic>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txBox="1"/>
          <p:nvPr/>
        </p:nvSpPr>
        <p:spPr>
          <a:xfrm>
            <a:off x="333374" y="304800"/>
            <a:ext cx="1155382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4000">
                <a:solidFill>
                  <a:schemeClr val="lt1"/>
                </a:solidFill>
                <a:latin typeface="Algerian"/>
                <a:ea typeface="Algerian"/>
                <a:cs typeface="Algerian"/>
                <a:sym typeface="Algerian"/>
              </a:rPr>
              <a:t> OBJECT AND SCOPE</a:t>
            </a:r>
            <a:endParaRPr i="1" sz="4000">
              <a:solidFill>
                <a:schemeClr val="lt1"/>
              </a:solidFill>
              <a:latin typeface="Algerian"/>
              <a:ea typeface="Algerian"/>
              <a:cs typeface="Algerian"/>
              <a:sym typeface="Algerian"/>
            </a:endParaRPr>
          </a:p>
        </p:txBody>
      </p:sp>
      <p:sp>
        <p:nvSpPr>
          <p:cNvPr id="160" name="Google Shape;160;p15"/>
          <p:cNvSpPr txBox="1"/>
          <p:nvPr/>
        </p:nvSpPr>
        <p:spPr>
          <a:xfrm>
            <a:off x="2180692" y="1309277"/>
            <a:ext cx="6183851" cy="458234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 Clean our duplicate Data.</a:t>
            </a:r>
            <a:endParaRPr/>
          </a:p>
          <a:p>
            <a:pPr indent="-342900" lvl="0" marL="3429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 To understand  Image  contents is important.</a:t>
            </a:r>
            <a:endParaRPr/>
          </a:p>
          <a:p>
            <a:pPr indent="-457200" lvl="0" marL="4572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To detect similarity of Images.</a:t>
            </a:r>
            <a:endParaRPr/>
          </a:p>
          <a:p>
            <a:pPr indent="-457200" lvl="0" marL="4572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  Context similarity based search and ranking.</a:t>
            </a:r>
            <a:endParaRPr/>
          </a:p>
          <a:p>
            <a:pPr indent="-342900" lvl="0" marL="3429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  Low–level optimization to minimize memory.</a:t>
            </a:r>
            <a:endParaRPr/>
          </a:p>
          <a:p>
            <a:pPr indent="-342900" lvl="0" marL="342900" marR="0" rtl="0" algn="just">
              <a:lnSpc>
                <a:spcPct val="250000"/>
              </a:lnSpc>
              <a:spcBef>
                <a:spcPts val="0"/>
              </a:spcBef>
              <a:spcAft>
                <a:spcPts val="0"/>
              </a:spcAft>
              <a:buClr>
                <a:srgbClr val="0C0C0C"/>
              </a:buClr>
              <a:buSzPts val="2000"/>
              <a:buFont typeface="Noto Sans Symbols"/>
              <a:buChar char="⮚"/>
            </a:pPr>
            <a:r>
              <a:rPr b="1" i="1" lang="en-US" sz="2000">
                <a:solidFill>
                  <a:srgbClr val="0C0C0C"/>
                </a:solidFill>
                <a:latin typeface="Calibri"/>
                <a:ea typeface="Calibri"/>
                <a:cs typeface="Calibri"/>
                <a:sym typeface="Calibri"/>
              </a:rPr>
              <a:t>  Understanding of context with the images</a:t>
            </a:r>
            <a:r>
              <a:rPr b="1" i="1" lang="en-US" sz="2000">
                <a:solidFill>
                  <a:srgbClr val="0C0C0C"/>
                </a:solidFill>
                <a:latin typeface="Arial"/>
                <a:ea typeface="Arial"/>
                <a:cs typeface="Arial"/>
                <a:sym typeface="Arial"/>
              </a:rPr>
              <a:t>. </a:t>
            </a:r>
            <a:endParaRPr b="1" i="1" sz="2000">
              <a:solidFill>
                <a:srgbClr val="0C0C0C"/>
              </a:solidFill>
              <a:latin typeface="Arial"/>
              <a:ea typeface="Arial"/>
              <a:cs typeface="Arial"/>
              <a:sym typeface="Arial"/>
            </a:endParaRPr>
          </a:p>
        </p:txBody>
      </p:sp>
      <p:pic>
        <p:nvPicPr>
          <p:cNvPr descr="E:\project1\BBST1.jpg" id="161" name="Google Shape;161;p15"/>
          <p:cNvPicPr preferRelativeResize="0"/>
          <p:nvPr/>
        </p:nvPicPr>
        <p:blipFill rotWithShape="1">
          <a:blip r:embed="rId3">
            <a:alphaModFix/>
          </a:blip>
          <a:srcRect b="0" l="0" r="0" t="0"/>
          <a:stretch/>
        </p:blipFill>
        <p:spPr>
          <a:xfrm>
            <a:off x="7491648" y="1137993"/>
            <a:ext cx="4395551" cy="4753629"/>
          </a:xfrm>
          <a:prstGeom prst="rect">
            <a:avLst/>
          </a:prstGeom>
          <a:noFill/>
          <a:ln>
            <a:noFill/>
          </a:ln>
          <a:effectLst>
            <a:outerShdw blurRad="184150" sx="110000" algn="ctr" dir="11520000" dist="241300" sy="110000">
              <a:srgbClr val="000000">
                <a:alpha val="17647"/>
              </a:srgbClr>
            </a:outerShdw>
            <a:reflection blurRad="0" dir="0" dist="0" endA="300" endPos="35000" fadeDir="5400000" kx="0" rotWithShape="0" algn="bl" stA="52000" stPos="0" sy="-100000" ky="0"/>
          </a:effectLst>
        </p:spPr>
      </p:pic>
      <p:pic>
        <p:nvPicPr>
          <p:cNvPr id="162" name="Google Shape;162;p15"/>
          <p:cNvPicPr preferRelativeResize="0"/>
          <p:nvPr/>
        </p:nvPicPr>
        <p:blipFill rotWithShape="1">
          <a:blip r:embed="rId4">
            <a:alphaModFix/>
          </a:blip>
          <a:srcRect b="0" l="0" r="0" t="0"/>
          <a:stretch/>
        </p:blipFill>
        <p:spPr>
          <a:xfrm>
            <a:off x="85192" y="1238249"/>
            <a:ext cx="2095500" cy="5438776"/>
          </a:xfrm>
          <a:prstGeom prst="rect">
            <a:avLst/>
          </a:prstGeom>
          <a:noFill/>
          <a:ln>
            <a:noFill/>
          </a:ln>
        </p:spPr>
      </p:pic>
    </p:spTree>
  </p:cSld>
  <p:clrMapOvr>
    <a:masterClrMapping/>
  </p:clrMapOvr>
  <p:transition spd="slow">
    <p:push dir="r"/>
  </p:transition>
</p:sld>
</file>

<file path=ppt/theme/theme1.xml><?xml version="1.0" encoding="utf-8"?>
<a:theme xmlns:a="http://schemas.openxmlformats.org/drawingml/2006/main" xmlns:r="http://schemas.openxmlformats.org/officeDocument/2006/relationships" name="Section Break Slide Master">
  <a:themeElements>
    <a:clrScheme name="ALLPPT - COLOR 107">
      <a:dk1>
        <a:srgbClr val="000000"/>
      </a:dk1>
      <a:lt1>
        <a:srgbClr val="FFFFFF"/>
      </a:lt1>
      <a:dk2>
        <a:srgbClr val="1F497D"/>
      </a:dk2>
      <a:lt2>
        <a:srgbClr val="EEECE1"/>
      </a:lt2>
      <a:accent1>
        <a:srgbClr val="3A876B"/>
      </a:accent1>
      <a:accent2>
        <a:srgbClr val="90B141"/>
      </a:accent2>
      <a:accent3>
        <a:srgbClr val="CEDD46"/>
      </a:accent3>
      <a:accent4>
        <a:srgbClr val="399A84"/>
      </a:accent4>
      <a:accent5>
        <a:srgbClr val="429EB3"/>
      </a:accent5>
      <a:accent6>
        <a:srgbClr val="2664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